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</p:sldMasterIdLst>
  <p:notesMasterIdLst>
    <p:notesMasterId r:id="rId25"/>
  </p:notesMasterIdLst>
  <p:sldIdLst>
    <p:sldId id="3906" r:id="rId6"/>
    <p:sldId id="3891" r:id="rId7"/>
    <p:sldId id="3921" r:id="rId8"/>
    <p:sldId id="3892" r:id="rId9"/>
    <p:sldId id="3893" r:id="rId10"/>
    <p:sldId id="3894" r:id="rId11"/>
    <p:sldId id="3903" r:id="rId12"/>
    <p:sldId id="3926" r:id="rId13"/>
    <p:sldId id="3924" r:id="rId14"/>
    <p:sldId id="3900" r:id="rId15"/>
    <p:sldId id="3911" r:id="rId16"/>
    <p:sldId id="3918" r:id="rId17"/>
    <p:sldId id="3927" r:id="rId18"/>
    <p:sldId id="3905" r:id="rId19"/>
    <p:sldId id="3920" r:id="rId20"/>
    <p:sldId id="3919" r:id="rId21"/>
    <p:sldId id="3922" r:id="rId22"/>
    <p:sldId id="3928" r:id="rId23"/>
    <p:sldId id="723" r:id="rId24"/>
  </p:sldIdLst>
  <p:sldSz cx="12192000" cy="6858000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8E3FB"/>
    <a:srgbClr val="0F2D69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120" y="65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common\Desktop\New%20Microsoft%20Excel%20Worksheet%20(2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sng" strike="noStrike" kern="1200" spc="0" baseline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pPr>
            <a:r>
              <a:rPr lang="en-IN" sz="1400" b="0" u="sng" dirty="0"/>
              <a:t>Life Vs Surface Roughness Data</a:t>
            </a:r>
          </a:p>
        </c:rich>
      </c:tx>
      <c:layout>
        <c:manualLayout>
          <c:xMode val="edge"/>
          <c:yMode val="edge"/>
          <c:x val="0.1985122984370375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sng" strike="noStrike" kern="1200" spc="0" baseline="0">
              <a:solidFill>
                <a:sysClr val="windowText" lastClr="000000"/>
              </a:solidFill>
              <a:latin typeface="Meiryo" panose="020B0604030504040204" pitchFamily="34" charset="-128"/>
              <a:ea typeface="Meiryo" panose="020B0604030504040204" pitchFamily="34" charset="-128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689371772575832"/>
          <c:y val="0.1342943396492739"/>
          <c:w val="0.85898347048784329"/>
          <c:h val="0.59186049999382473"/>
        </c:manualLayout>
      </c:layout>
      <c:lineChart>
        <c:grouping val="standard"/>
        <c:varyColors val="0"/>
        <c:ser>
          <c:idx val="0"/>
          <c:order val="0"/>
          <c:tx>
            <c:strRef>
              <c:f>'Sheet2 (2)'!$A$3</c:f>
              <c:strCache>
                <c:ptCount val="1"/>
                <c:pt idx="0">
                  <c:v>Spec</c:v>
                </c:pt>
              </c:strCache>
            </c:strRef>
          </c:tx>
          <c:spPr>
            <a:ln w="28575" cap="rnd">
              <a:solidFill>
                <a:srgbClr val="0000FF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B9D-43A6-AAC9-38870EF14F2D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B9D-43A6-AAC9-38870EF14F2D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B9D-43A6-AAC9-38870EF14F2D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B9D-43A6-AAC9-38870EF14F2D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B9D-43A6-AAC9-38870EF14F2D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B9D-43A6-AAC9-38870EF14F2D}"/>
                </c:ext>
              </c:extLst>
            </c:dLbl>
            <c:dLbl>
              <c:idx val="6"/>
              <c:layout>
                <c:manualLayout>
                  <c:x val="-1.8411380788763706E-16"/>
                  <c:y val="-3.426963184431332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ysClr val="windowText" lastClr="000000"/>
                      </a:solidFill>
                      <a:latin typeface="Meiryo" panose="020B0604030504040204" pitchFamily="34" charset="-128"/>
                      <a:ea typeface="Meiryo" panose="020B0604030504040204" pitchFamily="34" charset="-128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CDE-4494-8768-D673920D5E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'Sheet2 (2)'!$B$2:$H$2</c:f>
              <c:strCache>
                <c:ptCount val="7"/>
                <c:pt idx="0">
                  <c:v>1st</c:v>
                </c:pt>
                <c:pt idx="1">
                  <c:v>200th</c:v>
                </c:pt>
                <c:pt idx="2">
                  <c:v>400th</c:v>
                </c:pt>
                <c:pt idx="3">
                  <c:v>600</c:v>
                </c:pt>
                <c:pt idx="4">
                  <c:v>800</c:v>
                </c:pt>
                <c:pt idx="5">
                  <c:v>1000</c:v>
                </c:pt>
                <c:pt idx="6">
                  <c:v>1200</c:v>
                </c:pt>
              </c:strCache>
            </c:strRef>
          </c:cat>
          <c:val>
            <c:numRef>
              <c:f>'Sheet2 (2)'!$B$3:$H$3</c:f>
              <c:numCache>
                <c:formatCode>General</c:formatCode>
                <c:ptCount val="7"/>
                <c:pt idx="0">
                  <c:v>12.5</c:v>
                </c:pt>
                <c:pt idx="1">
                  <c:v>12.5</c:v>
                </c:pt>
                <c:pt idx="2">
                  <c:v>12.5</c:v>
                </c:pt>
                <c:pt idx="3">
                  <c:v>12.5</c:v>
                </c:pt>
                <c:pt idx="4">
                  <c:v>12.5</c:v>
                </c:pt>
                <c:pt idx="5">
                  <c:v>12.5</c:v>
                </c:pt>
                <c:pt idx="6">
                  <c:v>12.5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F5-42A0-AE9E-2B3BE52DE898}"/>
            </c:ext>
          </c:extLst>
        </c:ser>
        <c:ser>
          <c:idx val="1"/>
          <c:order val="1"/>
          <c:tx>
            <c:strRef>
              <c:f>'Sheet2 (2)'!$A$4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'Sheet2 (2)'!$B$2:$H$2</c:f>
              <c:strCache>
                <c:ptCount val="7"/>
                <c:pt idx="0">
                  <c:v>1st</c:v>
                </c:pt>
                <c:pt idx="1">
                  <c:v>200th</c:v>
                </c:pt>
                <c:pt idx="2">
                  <c:v>400th</c:v>
                </c:pt>
                <c:pt idx="3">
                  <c:v>600</c:v>
                </c:pt>
                <c:pt idx="4">
                  <c:v>800</c:v>
                </c:pt>
                <c:pt idx="5">
                  <c:v>1000</c:v>
                </c:pt>
                <c:pt idx="6">
                  <c:v>1200</c:v>
                </c:pt>
              </c:strCache>
            </c:strRef>
          </c:cat>
          <c:val>
            <c:numRef>
              <c:f>'Sheet2 (2)'!$B$4:$H$4</c:f>
              <c:numCache>
                <c:formatCode>General</c:formatCode>
                <c:ptCount val="7"/>
                <c:pt idx="0">
                  <c:v>8.907</c:v>
                </c:pt>
                <c:pt idx="1">
                  <c:v>9.4700000000000006</c:v>
                </c:pt>
                <c:pt idx="2">
                  <c:v>9.9250000000000007</c:v>
                </c:pt>
                <c:pt idx="3">
                  <c:v>10.208</c:v>
                </c:pt>
                <c:pt idx="4">
                  <c:v>10.217000000000001</c:v>
                </c:pt>
                <c:pt idx="5">
                  <c:v>10.744999999999999</c:v>
                </c:pt>
                <c:pt idx="6">
                  <c:v>11.474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F5-42A0-AE9E-2B3BE52DE8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3626864"/>
        <c:axId val="320018656"/>
      </c:lineChart>
      <c:catAx>
        <c:axId val="3636268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+mn-cs"/>
                  </a:defRPr>
                </a:pPr>
                <a:r>
                  <a:rPr lang="en-US" sz="1100" dirty="0"/>
                  <a:t>Insert Life</a:t>
                </a:r>
                <a:endParaRPr lang="en-IN" sz="1100" dirty="0"/>
              </a:p>
            </c:rich>
          </c:tx>
          <c:layout>
            <c:manualLayout>
              <c:xMode val="edge"/>
              <c:yMode val="edge"/>
              <c:x val="0.4656629932379413"/>
              <c:y val="0.867315278837174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pPr>
            <a:endParaRPr lang="en-US"/>
          </a:p>
        </c:txPr>
        <c:crossAx val="320018656"/>
        <c:crosses val="autoZero"/>
        <c:auto val="1"/>
        <c:lblAlgn val="ctr"/>
        <c:lblOffset val="100"/>
        <c:noMultiLvlLbl val="0"/>
      </c:catAx>
      <c:valAx>
        <c:axId val="320018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ysClr val="windowText" lastClr="00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+mn-cs"/>
                  </a:defRPr>
                </a:pPr>
                <a:r>
                  <a:rPr lang="en-US" sz="1050" dirty="0"/>
                  <a:t>Surface roughness Rz</a:t>
                </a:r>
                <a:endParaRPr lang="en-IN" sz="105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ysClr val="windowText" lastClr="00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+mn-cs"/>
              </a:defRPr>
            </a:pPr>
            <a:endParaRPr lang="en-US"/>
          </a:p>
        </c:txPr>
        <c:crossAx val="363626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ysClr val="window" lastClr="FFFFFF"/>
    </a:solidFill>
    <a:ln>
      <a:solidFill>
        <a:srgbClr val="0F2D69"/>
      </a:solidFill>
    </a:ln>
    <a:effectLst/>
  </c:spPr>
  <c:txPr>
    <a:bodyPr/>
    <a:lstStyle/>
    <a:p>
      <a:pPr>
        <a:defRPr sz="900">
          <a:solidFill>
            <a:sysClr val="windowText" lastClr="000000"/>
          </a:solidFill>
          <a:latin typeface="Meiryo" panose="020B0604030504040204" pitchFamily="34" charset="-128"/>
          <a:ea typeface="Meiryo" panose="020B0604030504040204" pitchFamily="34" charset="-128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CAM LINE-6 CYCLE</a:t>
            </a:r>
            <a:r>
              <a:rPr lang="en-IN" baseline="0" dirty="0"/>
              <a:t> TIME &amp; TOOL CHANGE TIME</a:t>
            </a:r>
            <a:endParaRPr lang="en-IN" dirty="0"/>
          </a:p>
        </c:rich>
      </c:tx>
      <c:layout>
        <c:manualLayout>
          <c:xMode val="edge"/>
          <c:yMode val="edge"/>
          <c:x val="0.13114911875899279"/>
          <c:y val="5.608378829650571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0709453125791697E-2"/>
          <c:y val="0.13004629629629633"/>
          <c:w val="0.88873503354310424"/>
          <c:h val="0.706282576621715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'Sheet1 (2)'!$E$1</c:f>
              <c:strCache>
                <c:ptCount val="1"/>
                <c:pt idx="0">
                  <c:v>OPN CT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highlight>
                      <a:srgbClr val="FFFF00"/>
                    </a:highligh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'Sheet1 (2)'!$D$2:$D$12</c:f>
              <c:strCache>
                <c:ptCount val="11"/>
                <c:pt idx="0">
                  <c:v>F&amp;C</c:v>
                </c:pt>
                <c:pt idx="1">
                  <c:v>TURNING 1</c:v>
                </c:pt>
                <c:pt idx="2">
                  <c:v>TURNING 2</c:v>
                </c:pt>
                <c:pt idx="3">
                  <c:v>DR &amp; TAP</c:v>
                </c:pt>
                <c:pt idx="4">
                  <c:v>CAM MILL</c:v>
                </c:pt>
                <c:pt idx="5">
                  <c:v>IND. HARD</c:v>
                </c:pt>
                <c:pt idx="6">
                  <c:v>AXIS GRIND</c:v>
                </c:pt>
                <c:pt idx="7">
                  <c:v>CAM GRIND</c:v>
                </c:pt>
                <c:pt idx="8">
                  <c:v>DR &amp; REAM</c:v>
                </c:pt>
                <c:pt idx="9">
                  <c:v>BUFFING</c:v>
                </c:pt>
                <c:pt idx="10">
                  <c:v>CAM LAPPING</c:v>
                </c:pt>
              </c:strCache>
            </c:strRef>
          </c:cat>
          <c:val>
            <c:numRef>
              <c:f>'Sheet1 (2)'!$E$2:$E$12</c:f>
              <c:numCache>
                <c:formatCode>General</c:formatCode>
                <c:ptCount val="11"/>
                <c:pt idx="0">
                  <c:v>39.5</c:v>
                </c:pt>
                <c:pt idx="1">
                  <c:v>37.67</c:v>
                </c:pt>
                <c:pt idx="2">
                  <c:v>40.93</c:v>
                </c:pt>
                <c:pt idx="3">
                  <c:v>37.44</c:v>
                </c:pt>
                <c:pt idx="4">
                  <c:v>37.81</c:v>
                </c:pt>
                <c:pt idx="5">
                  <c:v>33.5</c:v>
                </c:pt>
                <c:pt idx="6">
                  <c:v>38.97</c:v>
                </c:pt>
                <c:pt idx="7">
                  <c:v>42.2</c:v>
                </c:pt>
                <c:pt idx="8">
                  <c:v>41.7</c:v>
                </c:pt>
                <c:pt idx="9">
                  <c:v>26.52</c:v>
                </c:pt>
                <c:pt idx="10">
                  <c:v>41.45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5E-416F-BADB-5544903974D8}"/>
            </c:ext>
          </c:extLst>
        </c:ser>
        <c:ser>
          <c:idx val="2"/>
          <c:order val="2"/>
          <c:tx>
            <c:strRef>
              <c:f>'Sheet1 (2)'!$G$1</c:f>
              <c:strCache>
                <c:ptCount val="1"/>
                <c:pt idx="0">
                  <c:v>TOOL CHANGING TIME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'Sheet1 (2)'!$G$2:$G$12</c:f>
              <c:numCache>
                <c:formatCode>General</c:formatCode>
                <c:ptCount val="11"/>
                <c:pt idx="0">
                  <c:v>2.25</c:v>
                </c:pt>
                <c:pt idx="1">
                  <c:v>0.9</c:v>
                </c:pt>
                <c:pt idx="2">
                  <c:v>0.9</c:v>
                </c:pt>
                <c:pt idx="3">
                  <c:v>0.75</c:v>
                </c:pt>
                <c:pt idx="4">
                  <c:v>0.4</c:v>
                </c:pt>
                <c:pt idx="5">
                  <c:v>0.08</c:v>
                </c:pt>
                <c:pt idx="6" formatCode="0.00">
                  <c:v>2.1600000000000001E-2</c:v>
                </c:pt>
                <c:pt idx="7" formatCode="0.00">
                  <c:v>0.10472727272727272</c:v>
                </c:pt>
                <c:pt idx="8">
                  <c:v>0.69</c:v>
                </c:pt>
                <c:pt idx="9">
                  <c:v>0.3</c:v>
                </c:pt>
                <c:pt idx="10" formatCode="0.00">
                  <c:v>0.13846153846153847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5E-416F-BADB-5544903974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00259183"/>
        <c:axId val="2000260847"/>
      </c:barChart>
      <c:lineChart>
        <c:grouping val="standard"/>
        <c:varyColors val="0"/>
        <c:ser>
          <c:idx val="1"/>
          <c:order val="1"/>
          <c:tx>
            <c:strRef>
              <c:f>'Sheet1 (2)'!$F$1</c:f>
              <c:strCache>
                <c:ptCount val="1"/>
                <c:pt idx="0">
                  <c:v>BOTTLENECK CT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9"/>
              <c:layout>
                <c:manualLayout>
                  <c:x val="-2.8153153153153299E-2"/>
                  <c:y val="-2.314814814814816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E5E-416F-BADB-5544903974D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'Sheet1 (2)'!$F$2:$F$12</c:f>
              <c:numCache>
                <c:formatCode>General</c:formatCode>
                <c:ptCount val="11"/>
                <c:pt idx="0">
                  <c:v>42.2</c:v>
                </c:pt>
                <c:pt idx="1">
                  <c:v>42.2</c:v>
                </c:pt>
                <c:pt idx="2">
                  <c:v>42.2</c:v>
                </c:pt>
                <c:pt idx="3">
                  <c:v>42.2</c:v>
                </c:pt>
                <c:pt idx="4">
                  <c:v>42.2</c:v>
                </c:pt>
                <c:pt idx="5">
                  <c:v>42.2</c:v>
                </c:pt>
                <c:pt idx="6">
                  <c:v>42.2</c:v>
                </c:pt>
                <c:pt idx="7">
                  <c:v>42.2</c:v>
                </c:pt>
                <c:pt idx="8">
                  <c:v>42.2</c:v>
                </c:pt>
                <c:pt idx="9">
                  <c:v>42.2</c:v>
                </c:pt>
                <c:pt idx="10">
                  <c:v>42.2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E5E-416F-BADB-5544903974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0259183"/>
        <c:axId val="2000260847"/>
      </c:lineChart>
      <c:catAx>
        <c:axId val="2000259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0260847"/>
        <c:crosses val="autoZero"/>
        <c:auto val="1"/>
        <c:lblAlgn val="ctr"/>
        <c:lblOffset val="100"/>
        <c:noMultiLvlLbl val="0"/>
      </c:catAx>
      <c:valAx>
        <c:axId val="2000260847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CT IN SEC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0259183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8735507558413238"/>
          <c:y val="7.0783481690409544E-2"/>
          <c:w val="0.51264492441586762"/>
          <c:h val="0.118635899679206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kumimoji="1" lang="en-IN" sz="1800" b="1" dirty="0">
                <a:effectLst/>
              </a:rPr>
              <a:t>Defect-K0P Cam Shaft Keyway Length Less  </a:t>
            </a:r>
            <a:endParaRPr lang="en-IN" b="1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1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2340731535190338E-2"/>
          <c:y val="0.25619624387017564"/>
          <c:w val="0.93522901412962112"/>
          <c:h val="0.4686690781301796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 Occure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mmm\-yy</c:formatCode>
                <c:ptCount val="6"/>
                <c:pt idx="0">
                  <c:v>44440</c:v>
                </c:pt>
                <c:pt idx="1">
                  <c:v>44470</c:v>
                </c:pt>
                <c:pt idx="2">
                  <c:v>44501</c:v>
                </c:pt>
                <c:pt idx="3">
                  <c:v>44531</c:v>
                </c:pt>
                <c:pt idx="4">
                  <c:v>44562</c:v>
                </c:pt>
                <c:pt idx="5">
                  <c:v>44593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CC-4742-A6D7-B0D269B3A78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04992608"/>
        <c:axId val="704993264"/>
      </c:barChart>
      <c:dateAx>
        <c:axId val="704992608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pPr>
            <a:endParaRPr lang="en-US"/>
          </a:p>
        </c:txPr>
        <c:crossAx val="704993264"/>
        <c:crosses val="autoZero"/>
        <c:auto val="1"/>
        <c:lblOffset val="100"/>
        <c:baseTimeUnit val="months"/>
      </c:dateAx>
      <c:valAx>
        <c:axId val="704993264"/>
        <c:scaling>
          <c:orientation val="minMax"/>
          <c:max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NO</a:t>
                </a:r>
                <a:r>
                  <a:rPr lang="en-US" baseline="0" dirty="0"/>
                  <a:t> OF </a:t>
                </a:r>
                <a:r>
                  <a:rPr lang="en-US" dirty="0"/>
                  <a:t>REPEAT</a:t>
                </a:r>
                <a:endParaRPr lang="en-IN" dirty="0"/>
              </a:p>
            </c:rich>
          </c:tx>
          <c:layout>
            <c:manualLayout>
              <c:xMode val="edge"/>
              <c:yMode val="edge"/>
              <c:x val="1.4347010213939979E-3"/>
              <c:y val="0.132894639831021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eiryo UI  "/>
                <a:ea typeface="+mn-ea"/>
                <a:cs typeface="+mn-cs"/>
              </a:defRPr>
            </a:pPr>
            <a:endParaRPr lang="en-US"/>
          </a:p>
        </c:txPr>
        <c:crossAx val="70499260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9369749045303781"/>
          <c:y val="0"/>
          <c:w val="9.3748917447540867E-2"/>
          <c:h val="0.150727913412438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eiryo UI  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kumimoji="1" lang="en-IN" sz="1800" b="1" dirty="0">
                <a:effectLst/>
              </a:rPr>
              <a:t>Defect-K0P Cam Shaft –Reamer</a:t>
            </a:r>
            <a:r>
              <a:rPr kumimoji="1" lang="en-IN" sz="1800" b="1" baseline="0" dirty="0">
                <a:effectLst/>
              </a:rPr>
              <a:t> Operation Missed</a:t>
            </a:r>
            <a:endParaRPr lang="en-IN" b="1" dirty="0">
              <a:effectLst/>
            </a:endParaRPr>
          </a:p>
        </c:rich>
      </c:tx>
      <c:layout>
        <c:manualLayout>
          <c:xMode val="edge"/>
          <c:yMode val="edge"/>
          <c:x val="0.3332097724342941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1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2340731535190338E-2"/>
          <c:y val="0.25619624387017564"/>
          <c:w val="0.93522901412962112"/>
          <c:h val="0.4686690781301796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 Occure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mmm\-yy</c:formatCode>
                <c:ptCount val="3"/>
                <c:pt idx="0">
                  <c:v>44531</c:v>
                </c:pt>
                <c:pt idx="1">
                  <c:v>44562</c:v>
                </c:pt>
                <c:pt idx="2">
                  <c:v>44593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51-45BD-84C7-53FD6CA1833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04992608"/>
        <c:axId val="704993264"/>
      </c:barChart>
      <c:dateAx>
        <c:axId val="704992608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pPr>
            <a:endParaRPr lang="en-US"/>
          </a:p>
        </c:txPr>
        <c:crossAx val="704993264"/>
        <c:crosses val="autoZero"/>
        <c:auto val="1"/>
        <c:lblOffset val="100"/>
        <c:baseTimeUnit val="months"/>
      </c:dateAx>
      <c:valAx>
        <c:axId val="704993264"/>
        <c:scaling>
          <c:orientation val="minMax"/>
          <c:max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NO</a:t>
                </a:r>
                <a:r>
                  <a:rPr lang="en-US" baseline="0" dirty="0"/>
                  <a:t> OF </a:t>
                </a:r>
                <a:r>
                  <a:rPr lang="en-US" dirty="0"/>
                  <a:t>REPEAT</a:t>
                </a:r>
                <a:endParaRPr lang="en-IN" dirty="0"/>
              </a:p>
            </c:rich>
          </c:tx>
          <c:layout>
            <c:manualLayout>
              <c:xMode val="edge"/>
              <c:yMode val="edge"/>
              <c:x val="1.4347010213939979E-3"/>
              <c:y val="0.132894639831021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eiryo UI  "/>
                <a:ea typeface="+mn-ea"/>
                <a:cs typeface="+mn-cs"/>
              </a:defRPr>
            </a:pPr>
            <a:endParaRPr lang="en-US"/>
          </a:p>
        </c:txPr>
        <c:crossAx val="70499260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9369749045303781"/>
          <c:y val="0"/>
          <c:w val="9.3748917447540867E-2"/>
          <c:h val="0.150727913412438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eiryo UI  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kumimoji="1" lang="en-IN" sz="1800" b="1" dirty="0">
                <a:effectLst/>
              </a:rPr>
              <a:t>Defect-K0P Cam Shaft –Face Surface Roughness At Higher Side</a:t>
            </a:r>
            <a:endParaRPr lang="en-IN" b="1" dirty="0">
              <a:effectLst/>
            </a:endParaRPr>
          </a:p>
        </c:rich>
      </c:tx>
      <c:layout>
        <c:manualLayout>
          <c:xMode val="edge"/>
          <c:yMode val="edge"/>
          <c:x val="0.3332097724342941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1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2340731535190338E-2"/>
          <c:y val="0.25619624387017564"/>
          <c:w val="0.93522901412962112"/>
          <c:h val="0.4686690781301796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 Occure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5th Feb</c:v>
                </c:pt>
                <c:pt idx="1">
                  <c:v>22nd Feb</c:v>
                </c:pt>
                <c:pt idx="2">
                  <c:v>23rd Feb</c:v>
                </c:pt>
                <c:pt idx="3">
                  <c:v>25th Feb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51-45BD-84C7-53FD6CA1833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04992608"/>
        <c:axId val="704993264"/>
      </c:barChart>
      <c:catAx>
        <c:axId val="704992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n-cs"/>
              </a:defRPr>
            </a:pPr>
            <a:endParaRPr lang="en-US"/>
          </a:p>
        </c:txPr>
        <c:crossAx val="704993264"/>
        <c:crosses val="autoZero"/>
        <c:auto val="1"/>
        <c:lblAlgn val="ctr"/>
        <c:lblOffset val="100"/>
        <c:noMultiLvlLbl val="1"/>
      </c:catAx>
      <c:valAx>
        <c:axId val="704993264"/>
        <c:scaling>
          <c:orientation val="minMax"/>
          <c:max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NO</a:t>
                </a:r>
                <a:r>
                  <a:rPr lang="en-US" baseline="0" dirty="0"/>
                  <a:t> OF </a:t>
                </a:r>
                <a:r>
                  <a:rPr lang="en-US" dirty="0"/>
                  <a:t>REPEAT</a:t>
                </a:r>
                <a:endParaRPr lang="en-IN" dirty="0"/>
              </a:p>
            </c:rich>
          </c:tx>
          <c:layout>
            <c:manualLayout>
              <c:xMode val="edge"/>
              <c:yMode val="edge"/>
              <c:x val="1.4347010213939979E-3"/>
              <c:y val="0.132894639831021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eiryo UI  "/>
                <a:ea typeface="+mn-ea"/>
                <a:cs typeface="+mn-cs"/>
              </a:defRPr>
            </a:pPr>
            <a:endParaRPr lang="en-US"/>
          </a:p>
        </c:txPr>
        <c:crossAx val="70499260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9369749045303781"/>
          <c:y val="0"/>
          <c:w val="9.3748917447540867E-2"/>
          <c:h val="0.150727913412438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eiryo UI  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0.2798</cdr:x>
      <cdr:y>0.28972</cdr:y>
    </cdr:from>
    <cdr:to>
      <cdr:x>0.2798</cdr:x>
      <cdr:y>0.76108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3EF72BF1-3550-4541-B81E-1685C3D76EA9}"/>
            </a:ext>
          </a:extLst>
        </cdr:cNvPr>
        <cdr:cNvCxnSpPr/>
      </cdr:nvCxnSpPr>
      <cdr:spPr>
        <a:xfrm xmlns:a="http://schemas.openxmlformats.org/drawingml/2006/main">
          <a:off x="3343855" y="514768"/>
          <a:ext cx="0" cy="837506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0.27971</cdr:x>
      <cdr:y>0.27779</cdr:y>
    </cdr:from>
    <cdr:to>
      <cdr:x>0.32707</cdr:x>
      <cdr:y>0.44225</cdr:y>
    </cdr:to>
    <cdr:sp macro="" textlink="">
      <cdr:nvSpPr>
        <cdr:cNvPr id="4" name="Flowchart: Punched Tape 3">
          <a:extLst xmlns:a="http://schemas.openxmlformats.org/drawingml/2006/main">
            <a:ext uri="{FF2B5EF4-FFF2-40B4-BE49-F238E27FC236}">
              <a16:creationId xmlns:a16="http://schemas.microsoft.com/office/drawing/2014/main" id="{81D7FD16-C232-447F-866E-6280D5274734}"/>
            </a:ext>
          </a:extLst>
        </cdr:cNvPr>
        <cdr:cNvSpPr/>
      </cdr:nvSpPr>
      <cdr:spPr>
        <a:xfrm xmlns:a="http://schemas.openxmlformats.org/drawingml/2006/main">
          <a:off x="3342759" y="493577"/>
          <a:ext cx="566058" cy="292203"/>
        </a:xfrm>
        <a:prstGeom xmlns:a="http://schemas.openxmlformats.org/drawingml/2006/main" prst="flowChartPunchedTape">
          <a:avLst/>
        </a:prstGeom>
        <a:solidFill xmlns:a="http://schemas.openxmlformats.org/drawingml/2006/main">
          <a:schemeClr val="bg1"/>
        </a:solidFill>
        <a:ln xmlns:a="http://schemas.openxmlformats.org/drawingml/2006/main" w="3175">
          <a:solidFill>
            <a:schemeClr val="accent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lIns="36000" tIns="36000" rIns="36000" bIns="36000" rtlCol="0" anchor="ctr" anchorCtr="0"/>
        <a:lstStyle xmlns:a="http://schemas.openxmlformats.org/drawingml/2006/main"/>
        <a:p xmlns:a="http://schemas.openxmlformats.org/drawingml/2006/main">
          <a:pPr algn="ctr"/>
          <a:r>
            <a:rPr lang="en-US" sz="1600" dirty="0">
              <a:solidFill>
                <a:schemeClr val="tx1"/>
              </a:solidFill>
            </a:rPr>
            <a:t>CM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0.51541</cdr:x>
      <cdr:y>0.25731</cdr:y>
    </cdr:from>
    <cdr:to>
      <cdr:x>0.51541</cdr:x>
      <cdr:y>0.72867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3EF72BF1-3550-4541-B81E-1685C3D76EA9}"/>
            </a:ext>
          </a:extLst>
        </cdr:cNvPr>
        <cdr:cNvCxnSpPr/>
      </cdr:nvCxnSpPr>
      <cdr:spPr>
        <a:xfrm xmlns:a="http://schemas.openxmlformats.org/drawingml/2006/main">
          <a:off x="6159615" y="440641"/>
          <a:ext cx="0" cy="80721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0.5141</cdr:x>
      <cdr:y>0.24838</cdr:y>
    </cdr:from>
    <cdr:to>
      <cdr:x>0.56147</cdr:x>
      <cdr:y>0.41284</cdr:y>
    </cdr:to>
    <cdr:sp macro="" textlink="">
      <cdr:nvSpPr>
        <cdr:cNvPr id="4" name="Flowchart: Punched Tape 3">
          <a:extLst xmlns:a="http://schemas.openxmlformats.org/drawingml/2006/main">
            <a:ext uri="{FF2B5EF4-FFF2-40B4-BE49-F238E27FC236}">
              <a16:creationId xmlns:a16="http://schemas.microsoft.com/office/drawing/2014/main" id="{81D7FD16-C232-447F-866E-6280D5274734}"/>
            </a:ext>
          </a:extLst>
        </cdr:cNvPr>
        <cdr:cNvSpPr/>
      </cdr:nvSpPr>
      <cdr:spPr>
        <a:xfrm xmlns:a="http://schemas.openxmlformats.org/drawingml/2006/main">
          <a:off x="6143959" y="425348"/>
          <a:ext cx="566115" cy="281640"/>
        </a:xfrm>
        <a:prstGeom xmlns:a="http://schemas.openxmlformats.org/drawingml/2006/main" prst="flowChartPunchedTape">
          <a:avLst/>
        </a:prstGeom>
        <a:solidFill xmlns:a="http://schemas.openxmlformats.org/drawingml/2006/main">
          <a:schemeClr val="bg1"/>
        </a:solidFill>
        <a:ln xmlns:a="http://schemas.openxmlformats.org/drawingml/2006/main" w="3175">
          <a:solidFill>
            <a:schemeClr val="accent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lIns="36000" tIns="36000" rIns="36000" bIns="36000" rtlCol="0" anchor="ctr" anchorCtr="0"/>
        <a:lstStyle xmlns:a="http://schemas.openxmlformats.org/drawingml/2006/main"/>
        <a:p xmlns:a="http://schemas.openxmlformats.org/drawingml/2006/main">
          <a:pPr algn="ctr"/>
          <a:r>
            <a:rPr lang="en-US" sz="1600" dirty="0">
              <a:solidFill>
                <a:schemeClr val="tx1"/>
              </a:solidFill>
            </a:rPr>
            <a:t>CM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0.3891</cdr:x>
      <cdr:y>0.23723</cdr:y>
    </cdr:from>
    <cdr:to>
      <cdr:x>0.3891</cdr:x>
      <cdr:y>0.70859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3EF72BF1-3550-4541-B81E-1685C3D76EA9}"/>
            </a:ext>
          </a:extLst>
        </cdr:cNvPr>
        <cdr:cNvCxnSpPr/>
      </cdr:nvCxnSpPr>
      <cdr:spPr>
        <a:xfrm xmlns:a="http://schemas.openxmlformats.org/drawingml/2006/main">
          <a:off x="4650129" y="406251"/>
          <a:ext cx="0" cy="80721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0.39022</cdr:x>
      <cdr:y>0.25422</cdr:y>
    </cdr:from>
    <cdr:to>
      <cdr:x>0.43759</cdr:x>
      <cdr:y>0.41868</cdr:y>
    </cdr:to>
    <cdr:sp macro="" textlink="">
      <cdr:nvSpPr>
        <cdr:cNvPr id="4" name="Flowchart: Punched Tape 3">
          <a:extLst xmlns:a="http://schemas.openxmlformats.org/drawingml/2006/main">
            <a:ext uri="{FF2B5EF4-FFF2-40B4-BE49-F238E27FC236}">
              <a16:creationId xmlns:a16="http://schemas.microsoft.com/office/drawing/2014/main" id="{81D7FD16-C232-447F-866E-6280D5274734}"/>
            </a:ext>
          </a:extLst>
        </cdr:cNvPr>
        <cdr:cNvSpPr/>
      </cdr:nvSpPr>
      <cdr:spPr>
        <a:xfrm xmlns:a="http://schemas.openxmlformats.org/drawingml/2006/main">
          <a:off x="4663502" y="435347"/>
          <a:ext cx="566115" cy="281640"/>
        </a:xfrm>
        <a:prstGeom xmlns:a="http://schemas.openxmlformats.org/drawingml/2006/main" prst="flowChartPunchedTape">
          <a:avLst/>
        </a:prstGeom>
        <a:solidFill xmlns:a="http://schemas.openxmlformats.org/drawingml/2006/main">
          <a:schemeClr val="bg1"/>
        </a:solidFill>
        <a:ln xmlns:a="http://schemas.openxmlformats.org/drawingml/2006/main" w="3175">
          <a:solidFill>
            <a:schemeClr val="accent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lIns="36000" tIns="36000" rIns="36000" bIns="36000" rtlCol="0" anchor="ctr" anchorCtr="0"/>
        <a:lstStyle xmlns:a="http://schemas.openxmlformats.org/drawingml/2006/main"/>
        <a:p xmlns:a="http://schemas.openxmlformats.org/drawingml/2006/main">
          <a:pPr algn="ctr"/>
          <a:r>
            <a:rPr lang="en-US" sz="1600" dirty="0">
              <a:solidFill>
                <a:schemeClr val="tx1"/>
              </a:solidFill>
            </a:rPr>
            <a:t>CM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109FF-28D4-4535-8FCF-7FE76DF03EA2}" type="datetimeFigureOut">
              <a:rPr lang="en-IN" smtClean="0"/>
              <a:t>28-02-2022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60039-83EB-470B-B514-FB78281D7C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506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w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440" y="3550920"/>
            <a:ext cx="8300720" cy="716280"/>
          </a:xfrm>
          <a:prstGeom prst="rect">
            <a:avLst/>
          </a:prstGeom>
        </p:spPr>
        <p:txBody>
          <a:bodyPr lIns="0" anchor="t" anchorCtr="0">
            <a:normAutofit/>
          </a:bodyPr>
          <a:lstStyle>
            <a:lvl1pPr algn="l">
              <a:defRPr sz="3733" b="1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" y="4211637"/>
            <a:ext cx="8280400" cy="614363"/>
          </a:xfrm>
          <a:prstGeom prst="rect">
            <a:avLst/>
          </a:prstGeom>
        </p:spPr>
        <p:txBody>
          <a:bodyPr lIns="0" anchor="t" anchorCtr="0"/>
          <a:lstStyle>
            <a:lvl1pPr marL="0" indent="0" algn="l">
              <a:buNone/>
              <a:defRPr sz="1867">
                <a:solidFill>
                  <a:schemeClr val="bg1">
                    <a:lumMod val="65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altLang="ja-JP"/>
              <a:t>Click to edit Master subtitle style</a:t>
            </a:r>
            <a:endParaRPr lang="en-US" dirty="0"/>
          </a:p>
        </p:txBody>
      </p:sp>
      <p:pic>
        <p:nvPicPr>
          <p:cNvPr id="14" name="Picture 2" descr="C:\Users\TERA093\OneDrive\デスクトップ\名称未設定-3.wmf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606" y="116461"/>
            <a:ext cx="3843031" cy="292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コネクタ 16"/>
          <p:cNvCxnSpPr/>
          <p:nvPr userDrawn="1"/>
        </p:nvCxnSpPr>
        <p:spPr>
          <a:xfrm>
            <a:off x="365761" y="3352800"/>
            <a:ext cx="846836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\\sirius\integration\progress\m_武蔵精密工業\data_c\210407_高解像度サムネイル\GOFARBEYOND_サムネイル.jp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34125" y="116463"/>
            <a:ext cx="3235956" cy="662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TERA093\OneDrive\デスクトップ\logo.wmf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4605" y="6329681"/>
            <a:ext cx="2120435" cy="37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954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4240" y="3086100"/>
            <a:ext cx="8432800" cy="685800"/>
          </a:xfrm>
          <a:prstGeom prst="rect">
            <a:avLst/>
          </a:prstGeom>
        </p:spPr>
        <p:txBody>
          <a:bodyPr lIns="0" anchor="ctr" anchorCtr="0"/>
          <a:lstStyle>
            <a:lvl1pPr>
              <a:defRPr sz="3733" b="1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altLang="ja-JP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336416" y="201084"/>
            <a:ext cx="2743200" cy="365125"/>
          </a:xfrm>
        </p:spPr>
        <p:txBody>
          <a:bodyPr/>
          <a:lstStyle>
            <a:lvl1pPr>
              <a:defRPr sz="933"/>
            </a:lvl1pPr>
          </a:lstStyle>
          <a:p>
            <a:fld id="{A3D2805E-6D50-43BA-8D18-41ECB12575F8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6" name="Picture 2" descr="C:\Users\TERA093\OneDrive\デスクトップ\名称未設定-3.wmf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406" y="116461"/>
            <a:ext cx="2689017" cy="204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TERA093\OneDrive\デスクトップ\logo.wmf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99923" y="6437196"/>
            <a:ext cx="1682104" cy="29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/>
          <p:nvPr userDrawn="1"/>
        </p:nvCxnSpPr>
        <p:spPr>
          <a:xfrm>
            <a:off x="3149600" y="116463"/>
            <a:ext cx="0" cy="66163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89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7" y="132080"/>
            <a:ext cx="9094893" cy="558800"/>
          </a:xfrm>
          <a:prstGeom prst="rect">
            <a:avLst/>
          </a:prstGeom>
        </p:spPr>
        <p:txBody>
          <a:bodyPr anchor="ctr" anchorCtr="0"/>
          <a:lstStyle>
            <a:lvl1pPr>
              <a:defRPr sz="2400" b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9040" y="202779"/>
            <a:ext cx="712269" cy="365125"/>
          </a:xfrm>
        </p:spPr>
        <p:txBody>
          <a:bodyPr/>
          <a:lstStyle>
            <a:lvl1pPr>
              <a:defRPr sz="933">
                <a:solidFill>
                  <a:srgbClr val="FF0000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defRPr>
            </a:lvl1pPr>
          </a:lstStyle>
          <a:p>
            <a:fld id="{A3D2805E-6D50-43BA-8D18-41ECB12575F8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2901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TERA093\OneDrive\デスクトップ\名称未設定-3.wmf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9802" y="1657660"/>
            <a:ext cx="4652397" cy="354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163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440" y="3550920"/>
            <a:ext cx="8300720" cy="716280"/>
          </a:xfrm>
          <a:prstGeom prst="rect">
            <a:avLst/>
          </a:prstGeom>
        </p:spPr>
        <p:txBody>
          <a:bodyPr lIns="0" anchor="t" anchorCtr="0">
            <a:normAutofit/>
          </a:bodyPr>
          <a:lstStyle>
            <a:lvl1pPr algn="l">
              <a:defRPr sz="3733" b="1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" y="4211637"/>
            <a:ext cx="8280400" cy="614363"/>
          </a:xfrm>
          <a:prstGeom prst="rect">
            <a:avLst/>
          </a:prstGeom>
        </p:spPr>
        <p:txBody>
          <a:bodyPr lIns="0" anchor="t" anchorCtr="0"/>
          <a:lstStyle>
            <a:lvl1pPr marL="0" indent="0" algn="l">
              <a:buNone/>
              <a:defRPr sz="1867">
                <a:solidFill>
                  <a:schemeClr val="bg1">
                    <a:lumMod val="65000"/>
                  </a:schemeClr>
                </a:solidFill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pic>
        <p:nvPicPr>
          <p:cNvPr id="14" name="Picture 2" descr="C:\Users\TERA093\OneDrive\デスクトップ\名称未設定-3.wmf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606" y="116461"/>
            <a:ext cx="3843031" cy="292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コネクタ 16"/>
          <p:cNvCxnSpPr/>
          <p:nvPr userDrawn="1"/>
        </p:nvCxnSpPr>
        <p:spPr>
          <a:xfrm>
            <a:off x="365761" y="3352800"/>
            <a:ext cx="846836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\\sirius\integration\progress\m_武蔵精密工業\data_c\210407_高解像度サムネイル\GOFARBEYOND_サムネイル.jp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34125" y="116463"/>
            <a:ext cx="3235956" cy="662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TERA093\OneDrive\デスクトップ\logo.wmf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4605" y="6329681"/>
            <a:ext cx="2120435" cy="37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02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4240" y="3086100"/>
            <a:ext cx="8432800" cy="685800"/>
          </a:xfrm>
          <a:prstGeom prst="rect">
            <a:avLst/>
          </a:prstGeom>
        </p:spPr>
        <p:txBody>
          <a:bodyPr lIns="0" anchor="ctr" anchorCtr="0"/>
          <a:lstStyle>
            <a:lvl1pPr>
              <a:defRPr sz="3733" b="1"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altLang="ja-JP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336416" y="20108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933"/>
            </a:lvl1pPr>
          </a:lstStyle>
          <a:p>
            <a:fld id="{A3D2805E-6D50-43BA-8D18-41ECB12575F8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6" name="Picture 2" descr="C:\Users\TERA093\OneDrive\デスクトップ\名称未設定-3.wmf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406" y="116461"/>
            <a:ext cx="2689017" cy="204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TERA093\OneDrive\デスクトップ\logo.wmf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99923" y="6437196"/>
            <a:ext cx="1682104" cy="29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/>
          <p:cNvCxnSpPr/>
          <p:nvPr userDrawn="1"/>
        </p:nvCxnSpPr>
        <p:spPr>
          <a:xfrm>
            <a:off x="3149600" y="116463"/>
            <a:ext cx="0" cy="66163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131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7" y="132080"/>
            <a:ext cx="9094893" cy="558800"/>
          </a:xfrm>
          <a:prstGeom prst="rect">
            <a:avLst/>
          </a:prstGeom>
        </p:spPr>
        <p:txBody>
          <a:bodyPr anchor="ctr" anchorCtr="0"/>
          <a:lstStyle>
            <a:lvl1pPr>
              <a:defRPr sz="2400" b="1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69040" y="202779"/>
            <a:ext cx="712269" cy="365125"/>
          </a:xfrm>
          <a:prstGeom prst="rect">
            <a:avLst/>
          </a:prstGeom>
        </p:spPr>
        <p:txBody>
          <a:bodyPr/>
          <a:lstStyle>
            <a:lvl1pPr>
              <a:defRPr sz="933">
                <a:solidFill>
                  <a:srgbClr val="FF0000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defRPr>
            </a:lvl1pPr>
          </a:lstStyle>
          <a:p>
            <a:fld id="{A3D2805E-6D50-43BA-8D18-41ECB12575F8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340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TERA093\OneDrive\デスクトップ\名称未設定-3.wmf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9802" y="1657660"/>
            <a:ext cx="4652397" cy="354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990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w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w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16096" y="2010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0000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defRPr>
            </a:lvl1pPr>
          </a:lstStyle>
          <a:p>
            <a:fld id="{A3D2805E-6D50-43BA-8D18-41ECB12575F8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9" name="Picture 2" descr="C:\Users\TERA093\OneDrive\デスクトップ\logo.wmf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7326" y="6479720"/>
            <a:ext cx="1682104" cy="29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TERA093\OneDrive\デスクトップ\名称未設定-6.wmf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603" y="116465"/>
            <a:ext cx="11503437" cy="53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TERA093\OneDrive\デスクトップ\名称未設定-3.wmf"/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98746"/>
            <a:ext cx="600891" cy="45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/>
          <p:cNvSpPr txBox="1"/>
          <p:nvPr userDrawn="1"/>
        </p:nvSpPr>
        <p:spPr>
          <a:xfrm>
            <a:off x="1745203" y="6570253"/>
            <a:ext cx="8554720" cy="325120"/>
          </a:xfrm>
          <a:prstGeom prst="rect">
            <a:avLst/>
          </a:prstGeom>
          <a:noFill/>
        </p:spPr>
        <p:txBody>
          <a:bodyPr wrap="none" lIns="72000" tIns="72000" rIns="72000" bIns="72000" rtlCol="0" anchor="ctr" anchorCtr="0">
            <a:noAutofit/>
          </a:bodyPr>
          <a:lstStyle/>
          <a:p>
            <a:pPr marL="0" marR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33" dirty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Ⓒ </a:t>
            </a:r>
            <a:r>
              <a:rPr lang="en-US" altLang="ja-JP" sz="933" dirty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Musashi Seimitsu Industry </a:t>
            </a:r>
            <a:r>
              <a:rPr kumimoji="1" lang="en-US" altLang="ja-JP" sz="933" dirty="0">
                <a:solidFill>
                  <a:schemeClr val="bg1">
                    <a:lumMod val="65000"/>
                  </a:schemeClr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871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TERA093\OneDrive\デスクトップ\logo.wmf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856" y="30413"/>
            <a:ext cx="1757163" cy="46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7578ED-CE23-4BCF-AFF5-EB618D4698CA}"/>
              </a:ext>
            </a:extLst>
          </p:cNvPr>
          <p:cNvCxnSpPr/>
          <p:nvPr userDrawn="1"/>
        </p:nvCxnSpPr>
        <p:spPr>
          <a:xfrm>
            <a:off x="0" y="639337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43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10" Type="http://schemas.openxmlformats.org/officeDocument/2006/relationships/image" Target="../media/image57.jpeg"/><Relationship Id="rId4" Type="http://schemas.openxmlformats.org/officeDocument/2006/relationships/image" Target="../media/image51.jpe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5.jpeg"/><Relationship Id="rId7" Type="http://schemas.openxmlformats.org/officeDocument/2006/relationships/image" Target="../media/image53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6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jpe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11" Type="http://schemas.microsoft.com/office/2007/relationships/hdphoto" Target="../media/hdphoto5.wdp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microsoft.com/office/2007/relationships/hdphoto" Target="../media/hdphoto3.wdp"/><Relationship Id="rId9" Type="http://schemas.microsoft.com/office/2007/relationships/hdphoto" Target="../media/hdphoto4.wdp"/><Relationship Id="rId1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chart" Target="../charts/chart2.xml"/><Relationship Id="rId7" Type="http://schemas.openxmlformats.org/officeDocument/2006/relationships/image" Target="../media/image3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12" Type="http://schemas.openxmlformats.org/officeDocument/2006/relationships/image" Target="../media/image4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3.emf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6972CF2-2EC6-438C-8ED1-11C67CD61631}"/>
              </a:ext>
            </a:extLst>
          </p:cNvPr>
          <p:cNvSpPr txBox="1"/>
          <p:nvPr/>
        </p:nvSpPr>
        <p:spPr>
          <a:xfrm>
            <a:off x="162087" y="3386022"/>
            <a:ext cx="71867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 Report</a:t>
            </a:r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K0PG-Shaft Comp Cam Face Roughness Issue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1C463656-6071-402B-A7E0-CE0E596087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6442" y="5247679"/>
            <a:ext cx="35354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ja-JP" sz="1400" b="1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Reported Date</a:t>
            </a:r>
            <a:r>
              <a:rPr lang="ja-JP" altLang="en-US" sz="1400" b="1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： </a:t>
            </a:r>
            <a:r>
              <a:rPr lang="en-US" altLang="ja-JP" sz="1400" b="1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2022/FEB/28</a:t>
            </a:r>
            <a:endParaRPr lang="ja-JP" altLang="en-US" sz="1400" b="1" dirty="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8A760931-1C19-4EA4-98AA-4915A71DB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1687" y="5489357"/>
            <a:ext cx="39243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ja-JP" sz="1100" b="1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Reported</a:t>
            </a:r>
            <a:r>
              <a:rPr lang="ja-JP" altLang="en-US" sz="1100" b="1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： </a:t>
            </a:r>
            <a:r>
              <a:rPr lang="en-US" altLang="ja-JP" sz="1100" b="1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Musashi Auto Parts India Pvt. Ltd</a:t>
            </a:r>
            <a:endParaRPr lang="ja-JP" altLang="en-US" sz="1100" b="1" dirty="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grpSp>
        <p:nvGrpSpPr>
          <p:cNvPr id="7" name="Group 14">
            <a:extLst>
              <a:ext uri="{FF2B5EF4-FFF2-40B4-BE49-F238E27FC236}">
                <a16:creationId xmlns:a16="http://schemas.microsoft.com/office/drawing/2014/main" id="{24DDE71D-6085-4836-8E11-9B99626C8ACE}"/>
              </a:ext>
            </a:extLst>
          </p:cNvPr>
          <p:cNvGrpSpPr>
            <a:grpSpLocks/>
          </p:cNvGrpSpPr>
          <p:nvPr/>
        </p:nvGrpSpPr>
        <p:grpSpPr bwMode="auto">
          <a:xfrm>
            <a:off x="5095530" y="5659060"/>
            <a:ext cx="3682141" cy="655902"/>
            <a:chOff x="3832" y="3517"/>
            <a:chExt cx="1768" cy="578"/>
          </a:xfrm>
        </p:grpSpPr>
        <p:sp>
          <p:nvSpPr>
            <p:cNvPr id="8" name="Rectangle 15">
              <a:extLst>
                <a:ext uri="{FF2B5EF4-FFF2-40B4-BE49-F238E27FC236}">
                  <a16:creationId xmlns:a16="http://schemas.microsoft.com/office/drawing/2014/main" id="{00360432-8D81-4A6B-B999-A78039CAA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" y="3752"/>
              <a:ext cx="1768" cy="334"/>
            </a:xfrm>
            <a:prstGeom prst="rect">
              <a:avLst/>
            </a:prstGeom>
            <a:noFill/>
            <a:ln w="2857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endParaRPr lang="ja-JP" altLang="en-US" sz="1800" kern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9" name="Rectangle 16">
              <a:extLst>
                <a:ext uri="{FF2B5EF4-FFF2-40B4-BE49-F238E27FC236}">
                  <a16:creationId xmlns:a16="http://schemas.microsoft.com/office/drawing/2014/main" id="{3F0D0BAD-87A9-4174-81FA-43DB78065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" y="3560"/>
              <a:ext cx="1768" cy="192"/>
            </a:xfrm>
            <a:prstGeom prst="rect">
              <a:avLst/>
            </a:prstGeom>
            <a:noFill/>
            <a:ln w="28575">
              <a:solidFill>
                <a:sysClr val="windowText" lastClr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endParaRPr lang="ja-JP" altLang="en-US" sz="1800" kern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A541AC6A-734D-429B-81DC-6177E7773D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03" y="3560"/>
              <a:ext cx="1" cy="535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IN" kern="0" dirty="0">
                <a:solidFill>
                  <a:prstClr val="black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11" name="Line 18">
              <a:extLst>
                <a:ext uri="{FF2B5EF4-FFF2-40B4-BE49-F238E27FC236}">
                  <a16:creationId xmlns:a16="http://schemas.microsoft.com/office/drawing/2014/main" id="{97A50AB1-48B7-4203-A616-917C2C1585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21" y="3560"/>
              <a:ext cx="7" cy="525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IN" kern="0" dirty="0">
                <a:solidFill>
                  <a:prstClr val="black"/>
                </a:solidFill>
                <a:ea typeface="ＭＳ Ｐゴシック" panose="020B0600070205080204" pitchFamily="34" charset="-128"/>
              </a:endParaRPr>
            </a:p>
          </p:txBody>
        </p:sp>
        <p:sp>
          <p:nvSpPr>
            <p:cNvPr id="14" name="Text Box 19">
              <a:extLst>
                <a:ext uri="{FF2B5EF4-FFF2-40B4-BE49-F238E27FC236}">
                  <a16:creationId xmlns:a16="http://schemas.microsoft.com/office/drawing/2014/main" id="{4C3DD3E4-AAFC-41F0-9F5D-158BFC9BD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2" y="3529"/>
              <a:ext cx="5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ja-JP" sz="1200" kern="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Approval</a:t>
              </a:r>
              <a:endParaRPr lang="ja-JP" altLang="en-US" sz="1200" kern="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15" name="Text Box 20">
              <a:extLst>
                <a:ext uri="{FF2B5EF4-FFF2-40B4-BE49-F238E27FC236}">
                  <a16:creationId xmlns:a16="http://schemas.microsoft.com/office/drawing/2014/main" id="{A28FE0FD-0BA7-4204-8BD9-11DC655F15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4" y="3517"/>
              <a:ext cx="62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ja-JP" sz="1200" kern="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Check</a:t>
              </a:r>
              <a:endParaRPr lang="ja-JP" altLang="en-US" sz="1200" kern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16" name="Text Box 21">
              <a:extLst>
                <a:ext uri="{FF2B5EF4-FFF2-40B4-BE49-F238E27FC236}">
                  <a16:creationId xmlns:a16="http://schemas.microsoft.com/office/drawing/2014/main" id="{CCDA9219-CEF2-4128-B211-D4B5F78AC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7" y="3517"/>
              <a:ext cx="46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Tx/>
                <a:buNone/>
                <a:defRPr/>
              </a:pPr>
              <a:r>
                <a:rPr lang="en-US" altLang="ja-JP" sz="1200" kern="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</a:rPr>
                <a:t>Issued</a:t>
              </a:r>
              <a:endParaRPr lang="ja-JP" altLang="en-US" sz="1200" kern="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473DC3B-C8EE-4CF8-B7D1-382847AA31E6}"/>
              </a:ext>
            </a:extLst>
          </p:cNvPr>
          <p:cNvSpPr txBox="1"/>
          <p:nvPr/>
        </p:nvSpPr>
        <p:spPr>
          <a:xfrm>
            <a:off x="7528917" y="5913568"/>
            <a:ext cx="1260403" cy="352620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IN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Ujjal /Abidali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C3A690-2ECC-493F-8AF6-D8EC3217D24B}"/>
              </a:ext>
            </a:extLst>
          </p:cNvPr>
          <p:cNvSpPr txBox="1"/>
          <p:nvPr/>
        </p:nvSpPr>
        <p:spPr>
          <a:xfrm>
            <a:off x="6326146" y="5923899"/>
            <a:ext cx="1187964" cy="352620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sz="11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Prashanth </a:t>
            </a:r>
            <a:endParaRPr kumimoji="1" lang="en-IN" sz="11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C3A690-2ECC-493F-8AF6-D8EC3217D24B}"/>
              </a:ext>
            </a:extLst>
          </p:cNvPr>
          <p:cNvSpPr txBox="1"/>
          <p:nvPr/>
        </p:nvSpPr>
        <p:spPr>
          <a:xfrm>
            <a:off x="5077002" y="5934615"/>
            <a:ext cx="1187964" cy="352620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sz="11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Sawada / Umashankar</a:t>
            </a:r>
            <a:endParaRPr kumimoji="1" lang="en-IN" sz="11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1791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00D467-FAE9-4E04-89E3-C71F93494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5F23FE2-2596-4B7C-BF94-1E538BEC0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62101"/>
              </p:ext>
            </p:extLst>
          </p:nvPr>
        </p:nvGraphicFramePr>
        <p:xfrm>
          <a:off x="130387" y="690880"/>
          <a:ext cx="11950920" cy="1774509"/>
        </p:xfrm>
        <a:graphic>
          <a:graphicData uri="http://schemas.openxmlformats.org/drawingml/2006/table">
            <a:tbl>
              <a:tblPr/>
              <a:tblGrid>
                <a:gridCol w="4424985">
                  <a:extLst>
                    <a:ext uri="{9D8B030D-6E8A-4147-A177-3AD203B41FA5}">
                      <a16:colId xmlns:a16="http://schemas.microsoft.com/office/drawing/2014/main" val="2928191870"/>
                    </a:ext>
                  </a:extLst>
                </a:gridCol>
                <a:gridCol w="4009494">
                  <a:extLst>
                    <a:ext uri="{9D8B030D-6E8A-4147-A177-3AD203B41FA5}">
                      <a16:colId xmlns:a16="http://schemas.microsoft.com/office/drawing/2014/main" val="3576817893"/>
                    </a:ext>
                  </a:extLst>
                </a:gridCol>
                <a:gridCol w="1111819">
                  <a:extLst>
                    <a:ext uri="{9D8B030D-6E8A-4147-A177-3AD203B41FA5}">
                      <a16:colId xmlns:a16="http://schemas.microsoft.com/office/drawing/2014/main" val="1779697666"/>
                    </a:ext>
                  </a:extLst>
                </a:gridCol>
                <a:gridCol w="1202311">
                  <a:extLst>
                    <a:ext uri="{9D8B030D-6E8A-4147-A177-3AD203B41FA5}">
                      <a16:colId xmlns:a16="http://schemas.microsoft.com/office/drawing/2014/main" val="637159578"/>
                    </a:ext>
                  </a:extLst>
                </a:gridCol>
                <a:gridCol w="1202311">
                  <a:extLst>
                    <a:ext uri="{9D8B030D-6E8A-4147-A177-3AD203B41FA5}">
                      <a16:colId xmlns:a16="http://schemas.microsoft.com/office/drawing/2014/main" val="635998437"/>
                    </a:ext>
                  </a:extLst>
                </a:gridCol>
              </a:tblGrid>
              <a:tr h="2710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Root Cause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Resp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Target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Status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596049"/>
                  </a:ext>
                </a:extLst>
              </a:tr>
              <a:tr h="747169">
                <a:tc rowSpan="2">
                  <a:txBody>
                    <a:bodyPr/>
                    <a:lstStyle/>
                    <a:p>
                      <a:pPr marL="0" marR="0" lvl="0" indent="0" algn="l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Occurrence:</a:t>
                      </a:r>
                    </a:p>
                    <a:p>
                      <a:pPr marL="0" marR="0" lvl="0" indent="0" algn="l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Optimized cycle time for line balancing.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Immediate Action 1 :</a:t>
                      </a:r>
                    </a:p>
                    <a:p>
                      <a:pPr marL="0" marR="0" lvl="0" indent="0" algn="l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Insert Indexing frequency further reduced and set to 800 / edge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Abid Ali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06.02.2022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○</a:t>
                      </a:r>
                      <a:endParaRPr lang="en-IN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0378268"/>
                  </a:ext>
                </a:extLst>
              </a:tr>
              <a:tr h="756319">
                <a:tc vMerge="1">
                  <a:txBody>
                    <a:bodyPr/>
                    <a:lstStyle/>
                    <a:p>
                      <a:pPr marL="0" marR="0" lvl="0" indent="0" algn="l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Permanent Action:</a:t>
                      </a:r>
                    </a:p>
                    <a:p>
                      <a:pPr marL="0" marR="0" lvl="0" indent="0" algn="l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New insert trial to be initiated to improve the Surface roughness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Sajin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31.03.2022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 Semilight" panose="020B0502040204020203" pitchFamily="34" charset="-128"/>
                          <a:ea typeface="Malgun Gothic Semilight" panose="020B0502040204020203" pitchFamily="34" charset="-128"/>
                          <a:cs typeface="Malgun Gothic Semilight" panose="020B0502040204020203" pitchFamily="34" charset="-128"/>
                        </a:rPr>
                        <a:t>△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809448"/>
                  </a:ext>
                </a:extLst>
              </a:tr>
            </a:tbl>
          </a:graphicData>
        </a:graphic>
      </p:graphicFrame>
      <p:pic>
        <p:nvPicPr>
          <p:cNvPr id="14" name="Picture 13" descr="A picture containing text, monitor, screenshot&#10;&#10;Description automatically generated">
            <a:extLst>
              <a:ext uri="{FF2B5EF4-FFF2-40B4-BE49-F238E27FC236}">
                <a16:creationId xmlns:a16="http://schemas.microsoft.com/office/drawing/2014/main" id="{B0E970D1-28A3-474D-A7AA-2B6319FCEE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9478" y="3127947"/>
            <a:ext cx="3421501" cy="228588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22DE6C02-C927-4A08-8810-543E0E175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7" y="132080"/>
            <a:ext cx="11132699" cy="5588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200" dirty="0"/>
              <a:t>Improvement action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AB1AEE-28C6-458D-8B0A-B7AD015CB747}"/>
              </a:ext>
            </a:extLst>
          </p:cNvPr>
          <p:cNvSpPr/>
          <p:nvPr/>
        </p:nvSpPr>
        <p:spPr>
          <a:xfrm>
            <a:off x="1328057" y="2691957"/>
            <a:ext cx="1258784" cy="37881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IN" sz="18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BEFORE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B7C6125-1A73-4B17-8DD3-871A1C5D6553}"/>
              </a:ext>
            </a:extLst>
          </p:cNvPr>
          <p:cNvSpPr/>
          <p:nvPr/>
        </p:nvSpPr>
        <p:spPr>
          <a:xfrm>
            <a:off x="4922273" y="2680301"/>
            <a:ext cx="1258784" cy="35734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IN" sz="18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AFTER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98B9CE-70AB-44E2-9D56-6E54C92FDA19}"/>
              </a:ext>
            </a:extLst>
          </p:cNvPr>
          <p:cNvSpPr txBox="1"/>
          <p:nvPr/>
        </p:nvSpPr>
        <p:spPr>
          <a:xfrm>
            <a:off x="7366931" y="2478801"/>
            <a:ext cx="4358243" cy="378813"/>
          </a:xfrm>
          <a:prstGeom prst="rect">
            <a:avLst/>
          </a:prstGeom>
          <a:noFill/>
          <a:ln>
            <a:noFill/>
          </a:ln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sz="160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Line wise OPL Displayed on insert life set</a:t>
            </a:r>
            <a:endParaRPr kumimoji="1" lang="en-IN" sz="1600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528EC-3EF4-44A8-9C8B-5F5F26D2397F}"/>
              </a:ext>
            </a:extLst>
          </p:cNvPr>
          <p:cNvSpPr/>
          <p:nvPr/>
        </p:nvSpPr>
        <p:spPr>
          <a:xfrm>
            <a:off x="0" y="6244042"/>
            <a:ext cx="12191999" cy="613957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IN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Immediate actions taken and Permanent action Planned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F56598-4DE7-438A-8751-2CAFFA5CD4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956" y="3158403"/>
            <a:ext cx="3261814" cy="2255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8CFEE9-61EA-47C1-97F3-22188A94861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7811" y="2881363"/>
            <a:ext cx="4913802" cy="31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15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0C3D51-E769-4C36-A219-D763FB663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3E02E2-EDB5-4976-A12A-CAEFF2F95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379328"/>
              </p:ext>
            </p:extLst>
          </p:nvPr>
        </p:nvGraphicFramePr>
        <p:xfrm>
          <a:off x="133239" y="935927"/>
          <a:ext cx="11941072" cy="3785446"/>
        </p:xfrm>
        <a:graphic>
          <a:graphicData uri="http://schemas.openxmlformats.org/drawingml/2006/table">
            <a:tbl>
              <a:tblPr firstRow="1" bandRow="1"/>
              <a:tblGrid>
                <a:gridCol w="767272">
                  <a:extLst>
                    <a:ext uri="{9D8B030D-6E8A-4147-A177-3AD203B41FA5}">
                      <a16:colId xmlns:a16="http://schemas.microsoft.com/office/drawing/2014/main" val="4252693581"/>
                    </a:ext>
                  </a:extLst>
                </a:gridCol>
                <a:gridCol w="1194799">
                  <a:extLst>
                    <a:ext uri="{9D8B030D-6E8A-4147-A177-3AD203B41FA5}">
                      <a16:colId xmlns:a16="http://schemas.microsoft.com/office/drawing/2014/main" val="1252446941"/>
                    </a:ext>
                  </a:extLst>
                </a:gridCol>
                <a:gridCol w="2199228">
                  <a:extLst>
                    <a:ext uri="{9D8B030D-6E8A-4147-A177-3AD203B41FA5}">
                      <a16:colId xmlns:a16="http://schemas.microsoft.com/office/drawing/2014/main" val="2409128566"/>
                    </a:ext>
                  </a:extLst>
                </a:gridCol>
                <a:gridCol w="3901680">
                  <a:extLst>
                    <a:ext uri="{9D8B030D-6E8A-4147-A177-3AD203B41FA5}">
                      <a16:colId xmlns:a16="http://schemas.microsoft.com/office/drawing/2014/main" val="2688958676"/>
                    </a:ext>
                  </a:extLst>
                </a:gridCol>
                <a:gridCol w="3002410">
                  <a:extLst>
                    <a:ext uri="{9D8B030D-6E8A-4147-A177-3AD203B41FA5}">
                      <a16:colId xmlns:a16="http://schemas.microsoft.com/office/drawing/2014/main" val="3144860496"/>
                    </a:ext>
                  </a:extLst>
                </a:gridCol>
                <a:gridCol w="875683">
                  <a:extLst>
                    <a:ext uri="{9D8B030D-6E8A-4147-A177-3AD203B41FA5}">
                      <a16:colId xmlns:a16="http://schemas.microsoft.com/office/drawing/2014/main" val="2791353721"/>
                    </a:ext>
                  </a:extLst>
                </a:gridCol>
              </a:tblGrid>
              <a:tr h="718949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SI NO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FACTOR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CONFIRMATION POINTS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itchFamily="34" charset="0"/>
                        </a:rPr>
                        <a:t>INSPECTION CRITERIA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itchFamily="34" charset="0"/>
                        </a:rPr>
                        <a:t>OBSERVATION / IMPROVEMENT POINTS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itchFamily="34" charset="0"/>
                        </a:rPr>
                        <a:t>JUDGE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57730"/>
                  </a:ext>
                </a:extLst>
              </a:tr>
              <a:tr h="439359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1.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MAN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Skill Level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Observed As per requirement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Skill Level found OK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Aharoni" panose="02010803020104030203" pitchFamily="2" charset="-79"/>
                          <a:ea typeface="Meiryo" panose="020B0604030504040204" pitchFamily="34" charset="-128"/>
                          <a:cs typeface="Aharoni" panose="02010803020104030203" pitchFamily="2" charset="-79"/>
                        </a:rPr>
                        <a:t>○</a:t>
                      </a:r>
                      <a:endParaRPr lang="en-US" sz="1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281892"/>
                  </a:ext>
                </a:extLst>
              </a:tr>
              <a:tr h="470291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2.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MATERIAL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Material Hardness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Material Hardness to be as per Spec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Found OK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haroni" panose="02010803020104030203" pitchFamily="2" charset="-79"/>
                          <a:ea typeface="Meiryo" panose="020B0604030504040204" pitchFamily="34" charset="-128"/>
                          <a:cs typeface="Aharoni" panose="02010803020104030203" pitchFamily="2" charset="-79"/>
                        </a:rPr>
                        <a:t>○</a:t>
                      </a:r>
                      <a:endParaRPr lang="en-US" sz="1400" dirty="0">
                        <a:highlight>
                          <a:srgbClr val="FF0000"/>
                        </a:highlight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260859"/>
                  </a:ext>
                </a:extLst>
              </a:tr>
              <a:tr h="718949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3.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METHOD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Checking</a:t>
                      </a:r>
                      <a:r>
                        <a:rPr lang="en-US" sz="14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Method</a:t>
                      </a:r>
                      <a:endParaRPr lang="en-US" sz="1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Check method as</a:t>
                      </a:r>
                      <a:r>
                        <a:rPr lang="en-US" sz="14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per process sheet</a:t>
                      </a:r>
                      <a:endParaRPr lang="en-US" sz="1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 algn="l" defTabSz="91437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kern="1200" dirty="0">
                          <a:solidFill>
                            <a:schemeClr val="dk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Check method in roughness tester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haroni" panose="02010803020104030203" pitchFamily="2" charset="-79"/>
                          <a:ea typeface="Meiryo" panose="020B0604030504040204" pitchFamily="34" charset="-128"/>
                          <a:cs typeface="Aharoni" panose="02010803020104030203" pitchFamily="2" charset="-79"/>
                        </a:rPr>
                        <a:t>○</a:t>
                      </a:r>
                      <a:endParaRPr lang="en-US" sz="1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823863"/>
                  </a:ext>
                </a:extLst>
              </a:tr>
              <a:tr h="7189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4.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METHOD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Check point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Visual inspection as per standard  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solidFill>
                            <a:srgbClr val="0000FF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Standard inadequate / no checkpoint. 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X</a:t>
                      </a:r>
                      <a:endParaRPr lang="en-IN" sz="1400" b="1" i="0" u="none" strike="noStrike" dirty="0">
                        <a:solidFill>
                          <a:srgbClr val="FF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554811"/>
                  </a:ext>
                </a:extLst>
              </a:tr>
              <a:tr h="7189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5.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METHOD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Checking Frequency 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Checking Frequency as per process</a:t>
                      </a:r>
                      <a:r>
                        <a:rPr lang="en-US" sz="14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sheet</a:t>
                      </a: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00FF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Frequency F/shift, Setting approval &amp; tool change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haroni" panose="02010803020104030203" pitchFamily="2" charset="-79"/>
                          <a:ea typeface="Meiryo" panose="020B0604030504040204" pitchFamily="34" charset="-128"/>
                          <a:cs typeface="Aharoni" panose="02010803020104030203" pitchFamily="2" charset="-79"/>
                        </a:rPr>
                        <a:t>○</a:t>
                      </a:r>
                      <a:endParaRPr lang="en-US" sz="1400" dirty="0">
                        <a:highlight>
                          <a:srgbClr val="FF0000"/>
                        </a:highlight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7353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E52A0AD-5ACB-4237-A71D-63308D6D64FE}"/>
              </a:ext>
            </a:extLst>
          </p:cNvPr>
          <p:cNvSpPr/>
          <p:nvPr/>
        </p:nvSpPr>
        <p:spPr>
          <a:xfrm>
            <a:off x="0" y="6181634"/>
            <a:ext cx="12192000" cy="6763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BB27F14-A42E-4B27-AB0E-53B1F0997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425511"/>
              </p:ext>
            </p:extLst>
          </p:nvPr>
        </p:nvGraphicFramePr>
        <p:xfrm>
          <a:off x="56574" y="5178690"/>
          <a:ext cx="12094402" cy="1615810"/>
        </p:xfrm>
        <a:graphic>
          <a:graphicData uri="http://schemas.openxmlformats.org/drawingml/2006/table">
            <a:tbl>
              <a:tblPr/>
              <a:tblGrid>
                <a:gridCol w="2433638">
                  <a:extLst>
                    <a:ext uri="{9D8B030D-6E8A-4147-A177-3AD203B41FA5}">
                      <a16:colId xmlns:a16="http://schemas.microsoft.com/office/drawing/2014/main" val="4251454687"/>
                    </a:ext>
                  </a:extLst>
                </a:gridCol>
                <a:gridCol w="2208719">
                  <a:extLst>
                    <a:ext uri="{9D8B030D-6E8A-4147-A177-3AD203B41FA5}">
                      <a16:colId xmlns:a16="http://schemas.microsoft.com/office/drawing/2014/main" val="1155658832"/>
                    </a:ext>
                  </a:extLst>
                </a:gridCol>
                <a:gridCol w="2642645">
                  <a:extLst>
                    <a:ext uri="{9D8B030D-6E8A-4147-A177-3AD203B41FA5}">
                      <a16:colId xmlns:a16="http://schemas.microsoft.com/office/drawing/2014/main" val="3660101430"/>
                    </a:ext>
                  </a:extLst>
                </a:gridCol>
                <a:gridCol w="2404700">
                  <a:extLst>
                    <a:ext uri="{9D8B030D-6E8A-4147-A177-3AD203B41FA5}">
                      <a16:colId xmlns:a16="http://schemas.microsoft.com/office/drawing/2014/main" val="3466907906"/>
                    </a:ext>
                  </a:extLst>
                </a:gridCol>
                <a:gridCol w="2404700">
                  <a:extLst>
                    <a:ext uri="{9D8B030D-6E8A-4147-A177-3AD203B41FA5}">
                      <a16:colId xmlns:a16="http://schemas.microsoft.com/office/drawing/2014/main" val="979737609"/>
                    </a:ext>
                  </a:extLst>
                </a:gridCol>
              </a:tblGrid>
              <a:tr h="38646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Why 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Why 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Why 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Why 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Why 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755330"/>
                  </a:ext>
                </a:extLst>
              </a:tr>
              <a:tr h="1229348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Defect skipped for Q gate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377" rtl="0" eaLnBrk="1" fontAlgn="ctr" latinLnBrk="0" hangingPunct="1">
                        <a:buFont typeface="Wingdings" panose="05000000000000000000" pitchFamily="2" charset="2"/>
                        <a:buNone/>
                      </a:pPr>
                      <a:r>
                        <a:rPr kumimoji="1" lang="en-US" sz="1400" kern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Judgement not done properly</a:t>
                      </a:r>
                      <a:endParaRPr kumimoji="1" lang="en-IN" sz="1400" kern="12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377" rtl="0" eaLnBrk="1" fontAlgn="ctr" latinLnBrk="0" hangingPunct="1">
                        <a:buFont typeface="Wingdings" panose="05000000000000000000" pitchFamily="2" charset="2"/>
                        <a:buNone/>
                      </a:pPr>
                      <a:r>
                        <a:rPr kumimoji="1" lang="en-US" sz="1400" kern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Understanding gap </a:t>
                      </a:r>
                      <a:r>
                        <a:rPr kumimoji="1" lang="en-US" sz="1400" kern="1200" dirty="0" err="1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fo</a:t>
                      </a:r>
                      <a:r>
                        <a:rPr kumimoji="1" lang="en-US" sz="1400" kern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 surface finish</a:t>
                      </a:r>
                      <a:endParaRPr kumimoji="1" lang="en-IN" sz="1400" kern="12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+mn-cs"/>
                      </a:endParaRPr>
                    </a:p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1" lang="en-US" sz="1400" kern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Guideline line to operator inadequate </a:t>
                      </a:r>
                    </a:p>
                    <a:p>
                      <a:pPr marL="0" marR="0" lvl="0" indent="0" algn="l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1" lang="en-US" sz="1400" kern="12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377" rtl="0" eaLnBrk="1" fontAlgn="ctr" latinLnBrk="0" hangingPunct="1">
                        <a:buFont typeface="Wingdings" panose="05000000000000000000" pitchFamily="2" charset="2"/>
                        <a:buNone/>
                      </a:pPr>
                      <a:r>
                        <a:rPr kumimoji="1" lang="en-IN" sz="1400" kern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Limit sample / other visual aids not provided.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833110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A4E0F0-24B7-4D59-8F69-9B20488178C1}"/>
              </a:ext>
            </a:extLst>
          </p:cNvPr>
          <p:cNvSpPr/>
          <p:nvPr/>
        </p:nvSpPr>
        <p:spPr>
          <a:xfrm>
            <a:off x="35137" y="632934"/>
            <a:ext cx="1756470" cy="294849"/>
          </a:xfrm>
          <a:prstGeom prst="round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r>
              <a:rPr kumimoji="1" lang="en-US" sz="1600" u="sng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Factor Analysis</a:t>
            </a:r>
            <a:endParaRPr kumimoji="1" lang="en-IN" sz="1600" u="sng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DCD2731-1B13-42D4-ACDE-94D038EE5C27}"/>
              </a:ext>
            </a:extLst>
          </p:cNvPr>
          <p:cNvSpPr/>
          <p:nvPr/>
        </p:nvSpPr>
        <p:spPr>
          <a:xfrm>
            <a:off x="0" y="4857862"/>
            <a:ext cx="2542268" cy="294849"/>
          </a:xfrm>
          <a:prstGeom prst="round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r>
              <a:rPr kumimoji="1" lang="en-US" sz="1600" u="sng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Outflow-Why Why </a:t>
            </a:r>
            <a:endParaRPr kumimoji="1" lang="en-IN" sz="1600" u="sng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9C0BC1-A043-488C-8AFB-9B79C4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7" y="132080"/>
            <a:ext cx="11132699" cy="5588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200" dirty="0"/>
              <a:t>Outflow </a:t>
            </a:r>
            <a:r>
              <a:rPr lang="en-US" sz="2200" b="0" i="0" u="none" strike="noStrike" dirty="0"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Cause 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063146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00D467-FAE9-4E04-89E3-C71F93494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5F23FE2-2596-4B7C-BF94-1E538BEC0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944764"/>
              </p:ext>
            </p:extLst>
          </p:nvPr>
        </p:nvGraphicFramePr>
        <p:xfrm>
          <a:off x="130387" y="690880"/>
          <a:ext cx="11950920" cy="1774509"/>
        </p:xfrm>
        <a:graphic>
          <a:graphicData uri="http://schemas.openxmlformats.org/drawingml/2006/table">
            <a:tbl>
              <a:tblPr/>
              <a:tblGrid>
                <a:gridCol w="4424985">
                  <a:extLst>
                    <a:ext uri="{9D8B030D-6E8A-4147-A177-3AD203B41FA5}">
                      <a16:colId xmlns:a16="http://schemas.microsoft.com/office/drawing/2014/main" val="2928191870"/>
                    </a:ext>
                  </a:extLst>
                </a:gridCol>
                <a:gridCol w="4009494">
                  <a:extLst>
                    <a:ext uri="{9D8B030D-6E8A-4147-A177-3AD203B41FA5}">
                      <a16:colId xmlns:a16="http://schemas.microsoft.com/office/drawing/2014/main" val="3576817893"/>
                    </a:ext>
                  </a:extLst>
                </a:gridCol>
                <a:gridCol w="1111819">
                  <a:extLst>
                    <a:ext uri="{9D8B030D-6E8A-4147-A177-3AD203B41FA5}">
                      <a16:colId xmlns:a16="http://schemas.microsoft.com/office/drawing/2014/main" val="1779697666"/>
                    </a:ext>
                  </a:extLst>
                </a:gridCol>
                <a:gridCol w="1202311">
                  <a:extLst>
                    <a:ext uri="{9D8B030D-6E8A-4147-A177-3AD203B41FA5}">
                      <a16:colId xmlns:a16="http://schemas.microsoft.com/office/drawing/2014/main" val="637159578"/>
                    </a:ext>
                  </a:extLst>
                </a:gridCol>
                <a:gridCol w="1202311">
                  <a:extLst>
                    <a:ext uri="{9D8B030D-6E8A-4147-A177-3AD203B41FA5}">
                      <a16:colId xmlns:a16="http://schemas.microsoft.com/office/drawing/2014/main" val="635998437"/>
                    </a:ext>
                  </a:extLst>
                </a:gridCol>
              </a:tblGrid>
              <a:tr h="2710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Root Cause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Resp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Target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Status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596049"/>
                  </a:ext>
                </a:extLst>
              </a:tr>
              <a:tr h="747169">
                <a:tc rowSpan="2">
                  <a:txBody>
                    <a:bodyPr/>
                    <a:lstStyle/>
                    <a:p>
                      <a:pPr marL="0" marR="0" lvl="0" indent="0" algn="l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Outflow</a:t>
                      </a:r>
                    </a:p>
                    <a:p>
                      <a:pPr marL="0" marR="0" lvl="0" indent="0" algn="l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400" kern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Limit sample / other visual aids not provided.</a:t>
                      </a:r>
                    </a:p>
                    <a:p>
                      <a:pPr marL="0" marR="0" lvl="0" indent="0" algn="l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400" dirty="0">
                          <a:solidFill>
                            <a:prstClr val="black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Surface roughness Check frequency improved to F/Shift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Praveen ME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17.02.2022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0378268"/>
                  </a:ext>
                </a:extLst>
              </a:tr>
              <a:tr h="756319">
                <a:tc vMerge="1">
                  <a:txBody>
                    <a:bodyPr/>
                    <a:lstStyle/>
                    <a:p>
                      <a:pPr marL="0" marR="0" lvl="0" indent="0" algn="l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Limit Sample provided for easy identifying the defects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Giridhar QA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17.02.2022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809448"/>
                  </a:ext>
                </a:extLst>
              </a:tr>
            </a:tbl>
          </a:graphicData>
        </a:graphic>
      </p:graphicFrame>
      <p:sp>
        <p:nvSpPr>
          <p:cNvPr id="21" name="Title 1">
            <a:extLst>
              <a:ext uri="{FF2B5EF4-FFF2-40B4-BE49-F238E27FC236}">
                <a16:creationId xmlns:a16="http://schemas.microsoft.com/office/drawing/2014/main" id="{22DE6C02-C927-4A08-8810-543E0E175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7" y="132080"/>
            <a:ext cx="11132699" cy="5588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200" dirty="0"/>
              <a:t>Outflow Improvement Action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528EC-3EF4-44A8-9C8B-5F5F26D2397F}"/>
              </a:ext>
            </a:extLst>
          </p:cNvPr>
          <p:cNvSpPr/>
          <p:nvPr/>
        </p:nvSpPr>
        <p:spPr>
          <a:xfrm>
            <a:off x="0" y="6244042"/>
            <a:ext cx="12191999" cy="613957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IN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Outflow Control improvement Action taken under monitoring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A177CFC-187F-46B6-A877-361E9951EE1D}"/>
              </a:ext>
            </a:extLst>
          </p:cNvPr>
          <p:cNvGrpSpPr/>
          <p:nvPr/>
        </p:nvGrpSpPr>
        <p:grpSpPr>
          <a:xfrm>
            <a:off x="130387" y="2960784"/>
            <a:ext cx="2684065" cy="3206336"/>
            <a:chOff x="897570" y="1307992"/>
            <a:chExt cx="4708752" cy="417840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9B12143-0121-4204-934E-934C45580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7570" y="1307992"/>
              <a:ext cx="4708752" cy="417840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F551567-65AF-432D-A76C-2C8C1EFD3245}"/>
                </a:ext>
              </a:extLst>
            </p:cNvPr>
            <p:cNvSpPr/>
            <p:nvPr/>
          </p:nvSpPr>
          <p:spPr>
            <a:xfrm>
              <a:off x="1094282" y="4661941"/>
              <a:ext cx="4512040" cy="299803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algn="ctr"/>
              <a:endParaRPr kumimoji="1" lang="en-IN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623E8DB-F336-4CBE-B547-7AA6F029A1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8654" y="2956393"/>
            <a:ext cx="2602433" cy="32063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A23301-D878-4F73-87CA-E3A0544593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0685" y="2849292"/>
            <a:ext cx="2504642" cy="325781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45DD809-4AE1-4EAC-9914-1FEB6A3C9F51}"/>
              </a:ext>
            </a:extLst>
          </p:cNvPr>
          <p:cNvSpPr/>
          <p:nvPr/>
        </p:nvSpPr>
        <p:spPr>
          <a:xfrm>
            <a:off x="3810806" y="2680373"/>
            <a:ext cx="1111029" cy="2376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IN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AFTER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701817-92D1-4C12-AF60-42C5578FAB9B}"/>
              </a:ext>
            </a:extLst>
          </p:cNvPr>
          <p:cNvSpPr/>
          <p:nvPr/>
        </p:nvSpPr>
        <p:spPr>
          <a:xfrm>
            <a:off x="906685" y="2762132"/>
            <a:ext cx="1111029" cy="2300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BEFORE</a:t>
            </a:r>
            <a:endParaRPr kumimoji="1" lang="en-IN" sz="14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F77B9-7F3B-490E-A487-492F963B5DC5}"/>
              </a:ext>
            </a:extLst>
          </p:cNvPr>
          <p:cNvSpPr txBox="1"/>
          <p:nvPr/>
        </p:nvSpPr>
        <p:spPr>
          <a:xfrm>
            <a:off x="1243476" y="2439666"/>
            <a:ext cx="3141952" cy="325312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Process-Outflow</a:t>
            </a:r>
            <a:endParaRPr kumimoji="1" lang="en-IN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C7481B-7410-4662-993D-FF09D3FEE9C8}"/>
              </a:ext>
            </a:extLst>
          </p:cNvPr>
          <p:cNvSpPr txBox="1"/>
          <p:nvPr/>
        </p:nvSpPr>
        <p:spPr>
          <a:xfrm>
            <a:off x="6200685" y="2444890"/>
            <a:ext cx="5845709" cy="325312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Final Inspection </a:t>
            </a:r>
            <a:endParaRPr kumimoji="1" lang="en-IN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678DFDC-AFEA-4B4C-8FDC-C57707459B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7362" y="3496881"/>
            <a:ext cx="1050409" cy="1309253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559179-E4D4-425B-8708-D8E9059294A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915247" y="4923332"/>
            <a:ext cx="1012524" cy="131007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2EFAF9-44EB-49B7-8D30-2093FAB6E34E}"/>
              </a:ext>
            </a:extLst>
          </p:cNvPr>
          <p:cNvSpPr/>
          <p:nvPr/>
        </p:nvSpPr>
        <p:spPr>
          <a:xfrm>
            <a:off x="8959811" y="3290302"/>
            <a:ext cx="489255" cy="23642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OK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CF5740B-E69F-48A2-8F01-BA88116F4BED}"/>
              </a:ext>
            </a:extLst>
          </p:cNvPr>
          <p:cNvSpPr/>
          <p:nvPr/>
        </p:nvSpPr>
        <p:spPr>
          <a:xfrm>
            <a:off x="9049767" y="4755114"/>
            <a:ext cx="482038" cy="28374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NG </a:t>
            </a:r>
            <a:endParaRPr kumimoji="1" lang="en-IN" b="1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468F9-93E7-4984-B87D-7CD174C74199}"/>
              </a:ext>
            </a:extLst>
          </p:cNvPr>
          <p:cNvSpPr txBox="1"/>
          <p:nvPr/>
        </p:nvSpPr>
        <p:spPr>
          <a:xfrm>
            <a:off x="8849368" y="2849292"/>
            <a:ext cx="3231939" cy="285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Limit Sample</a:t>
            </a:r>
            <a:endParaRPr kumimoji="1" lang="en-IN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26B9D5E-2081-4DAB-A186-8868CF4720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41" y="3996464"/>
            <a:ext cx="2584691" cy="407704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D580896-C7FE-4B13-840A-6905D16B4C3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879" t="-1053"/>
          <a:stretch/>
        </p:blipFill>
        <p:spPr>
          <a:xfrm>
            <a:off x="3068936" y="3483123"/>
            <a:ext cx="2599801" cy="675232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92C3FC-3ACD-409F-920D-372B20B3D0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-1047"/>
          <a:stretch/>
        </p:blipFill>
        <p:spPr>
          <a:xfrm>
            <a:off x="10030917" y="3483123"/>
            <a:ext cx="2030791" cy="19728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3632FAE-B64D-4DE3-8CA9-6217C58EE49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35271" y="5487052"/>
            <a:ext cx="1249274" cy="7268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ACDFCAEC-E70B-467A-A3EA-12219241DDBB}"/>
              </a:ext>
            </a:extLst>
          </p:cNvPr>
          <p:cNvSpPr/>
          <p:nvPr/>
        </p:nvSpPr>
        <p:spPr>
          <a:xfrm>
            <a:off x="10035271" y="5486071"/>
            <a:ext cx="1234055" cy="711179"/>
          </a:xfrm>
          <a:prstGeom prst="wedgeRectCallout">
            <a:avLst>
              <a:gd name="adj1" fmla="val 88603"/>
              <a:gd name="adj2" fmla="val -204472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62A6CA-9E80-4E31-9234-045A1978C3A8}"/>
              </a:ext>
            </a:extLst>
          </p:cNvPr>
          <p:cNvSpPr txBox="1"/>
          <p:nvPr/>
        </p:nvSpPr>
        <p:spPr>
          <a:xfrm>
            <a:off x="11079036" y="5815254"/>
            <a:ext cx="1012524" cy="399639"/>
          </a:xfrm>
          <a:prstGeom prst="rect">
            <a:avLst/>
          </a:prstGeom>
          <a:solidFill>
            <a:schemeClr val="bg1"/>
          </a:solidFill>
        </p:spPr>
        <p:txBody>
          <a:bodyPr wrap="non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sz="10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Limit Sample </a:t>
            </a:r>
          </a:p>
          <a:p>
            <a:pPr algn="ctr"/>
            <a:r>
              <a:rPr kumimoji="1" lang="en-US" sz="10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At Station</a:t>
            </a:r>
            <a:endParaRPr kumimoji="1" lang="en-IN" sz="1000" b="1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793EC2D1-68BD-4DA7-BE2F-3513A5443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600760"/>
              </p:ext>
            </p:extLst>
          </p:nvPr>
        </p:nvGraphicFramePr>
        <p:xfrm>
          <a:off x="148009" y="5414587"/>
          <a:ext cx="5530794" cy="757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5397">
                  <a:extLst>
                    <a:ext uri="{9D8B030D-6E8A-4147-A177-3AD203B41FA5}">
                      <a16:colId xmlns:a16="http://schemas.microsoft.com/office/drawing/2014/main" val="4287852489"/>
                    </a:ext>
                  </a:extLst>
                </a:gridCol>
                <a:gridCol w="2765397">
                  <a:extLst>
                    <a:ext uri="{9D8B030D-6E8A-4147-A177-3AD203B41FA5}">
                      <a16:colId xmlns:a16="http://schemas.microsoft.com/office/drawing/2014/main" val="929091285"/>
                    </a:ext>
                  </a:extLst>
                </a:gridCol>
              </a:tblGrid>
              <a:tr h="28388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Before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After</a:t>
                      </a:r>
                      <a:endParaRPr lang="en-IN" sz="1200" b="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698539"/>
                  </a:ext>
                </a:extLst>
              </a:tr>
              <a:tr h="47313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Rz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Checking Frequency </a:t>
                      </a:r>
                      <a:r>
                        <a:rPr lang="en-US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1/Setup &amp; Tool Change</a:t>
                      </a:r>
                      <a:endParaRPr lang="en-IN" sz="12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Rz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Checking Frequency</a:t>
                      </a:r>
                      <a:r>
                        <a:rPr lang="en-US" sz="12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1/Setup, Tool Change &amp; Shift Start</a:t>
                      </a:r>
                      <a:endParaRPr lang="en-IN" sz="12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220050"/>
                  </a:ext>
                </a:extLst>
              </a:tr>
            </a:tbl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E1163DA-3D53-4CCA-8097-99B7FA5BA715}"/>
              </a:ext>
            </a:extLst>
          </p:cNvPr>
          <p:cNvSpPr/>
          <p:nvPr/>
        </p:nvSpPr>
        <p:spPr>
          <a:xfrm>
            <a:off x="3081338" y="4324350"/>
            <a:ext cx="2447676" cy="189414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2019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3F2A99-D6C1-4184-B788-BBE309447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781" y="773223"/>
            <a:ext cx="3784751" cy="26246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5EEBDA-0657-4382-A5B6-F1B43279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C9C959-F616-4F00-93A6-61FD47CB6F0F}"/>
              </a:ext>
            </a:extLst>
          </p:cNvPr>
          <p:cNvSpPr txBox="1">
            <a:spLocks/>
          </p:cNvSpPr>
          <p:nvPr/>
        </p:nvSpPr>
        <p:spPr>
          <a:xfrm>
            <a:off x="130387" y="132080"/>
            <a:ext cx="9094893" cy="558800"/>
          </a:xfrm>
          <a:prstGeom prst="rect">
            <a:avLst/>
          </a:prstGeom>
        </p:spPr>
        <p:txBody>
          <a:bodyPr anchor="ctr" anchorCtr="0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kern="120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0" dirty="0"/>
              <a:t>System Actions</a:t>
            </a:r>
            <a:endParaRPr lang="en-IN" b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F7A63B-B1F9-40CF-ADBE-CCAEC2BE6FFD}"/>
              </a:ext>
            </a:extLst>
          </p:cNvPr>
          <p:cNvSpPr txBox="1"/>
          <p:nvPr/>
        </p:nvSpPr>
        <p:spPr>
          <a:xfrm>
            <a:off x="0" y="6165010"/>
            <a:ext cx="12192000" cy="692990"/>
          </a:xfrm>
          <a:prstGeom prst="rect">
            <a:avLst/>
          </a:prstGeom>
          <a:solidFill>
            <a:srgbClr val="FF0000"/>
          </a:solidFill>
        </p:spPr>
        <p:txBody>
          <a:bodyPr wrap="square" lIns="72000" tIns="72000" rIns="72000" bIns="72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Actions will initiate horizontally and will completed as per the target date.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Other Action will Horizontally </a:t>
            </a:r>
            <a:r>
              <a:rPr kumimoji="1" 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diployement</a:t>
            </a:r>
            <a:r>
              <a:rPr kumimoji="1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 after </a:t>
            </a:r>
            <a:r>
              <a:rPr kumimoji="1" lang="en-US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implement.</a:t>
            </a:r>
            <a:endParaRPr kumimoji="1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graphicFrame>
        <p:nvGraphicFramePr>
          <p:cNvPr id="7" name="表 8">
            <a:extLst>
              <a:ext uri="{FF2B5EF4-FFF2-40B4-BE49-F238E27FC236}">
                <a16:creationId xmlns:a16="http://schemas.microsoft.com/office/drawing/2014/main" id="{19B28198-0C63-4FBE-B0A9-02EB3B8FAD29}"/>
              </a:ext>
            </a:extLst>
          </p:cNvPr>
          <p:cNvGraphicFramePr>
            <a:graphicFrameLocks noGrp="1"/>
          </p:cNvGraphicFramePr>
          <p:nvPr/>
        </p:nvGraphicFramePr>
        <p:xfrm>
          <a:off x="101258" y="693595"/>
          <a:ext cx="5207012" cy="5471414"/>
        </p:xfrm>
        <a:graphic>
          <a:graphicData uri="http://schemas.openxmlformats.org/drawingml/2006/table">
            <a:tbl>
              <a:tblPr/>
              <a:tblGrid>
                <a:gridCol w="704985">
                  <a:extLst>
                    <a:ext uri="{9D8B030D-6E8A-4147-A177-3AD203B41FA5}">
                      <a16:colId xmlns:a16="http://schemas.microsoft.com/office/drawing/2014/main" val="1400338383"/>
                    </a:ext>
                  </a:extLst>
                </a:gridCol>
                <a:gridCol w="2316967">
                  <a:extLst>
                    <a:ext uri="{9D8B030D-6E8A-4147-A177-3AD203B41FA5}">
                      <a16:colId xmlns:a16="http://schemas.microsoft.com/office/drawing/2014/main" val="2532385215"/>
                    </a:ext>
                  </a:extLst>
                </a:gridCol>
                <a:gridCol w="1223159">
                  <a:extLst>
                    <a:ext uri="{9D8B030D-6E8A-4147-A177-3AD203B41FA5}">
                      <a16:colId xmlns:a16="http://schemas.microsoft.com/office/drawing/2014/main" val="3488793860"/>
                    </a:ext>
                  </a:extLst>
                </a:gridCol>
                <a:gridCol w="961901">
                  <a:extLst>
                    <a:ext uri="{9D8B030D-6E8A-4147-A177-3AD203B41FA5}">
                      <a16:colId xmlns:a16="http://schemas.microsoft.com/office/drawing/2014/main" val="1685350848"/>
                    </a:ext>
                  </a:extLst>
                </a:gridCol>
              </a:tblGrid>
              <a:tr h="1384007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Sl</a:t>
                      </a: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No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Activities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Resp.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Status</a:t>
                      </a: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65895"/>
                  </a:ext>
                </a:extLst>
              </a:tr>
              <a:tr h="819207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01</a:t>
                      </a: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Process sheet change for the Rz Monitoring ShiftWise</a:t>
                      </a: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Shift wise line leaders</a:t>
                      </a: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O</a:t>
                      </a:r>
                      <a:endParaRPr kumimoji="1" lang="en-IN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298992"/>
                  </a:ext>
                </a:extLst>
              </a:tr>
              <a:tr h="7529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en-US" sz="14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02</a:t>
                      </a:r>
                      <a:endParaRPr lang="en-IN" altLang="en-US" sz="14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Insert Life Monitoring Sheet</a:t>
                      </a:r>
                      <a:endParaRPr lang="en-IN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Production &amp; QA</a:t>
                      </a: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O</a:t>
                      </a: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969197"/>
                  </a:ext>
                </a:extLst>
              </a:tr>
              <a:tr h="8119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en-US" sz="14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03</a:t>
                      </a:r>
                      <a:endParaRPr lang="en-IN" altLang="en-US" sz="14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In process ShiftWise monitoring the Surface Roughness</a:t>
                      </a: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Shift in process associate</a:t>
                      </a: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O</a:t>
                      </a:r>
                      <a:endParaRPr kumimoji="1" lang="en-IN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2677153"/>
                  </a:ext>
                </a:extLst>
              </a:tr>
              <a:tr h="821728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en-US" sz="14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04</a:t>
                      </a:r>
                      <a:endParaRPr lang="en-IN" altLang="en-US" sz="14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Monthly Verification the actions at occurrence and outflow</a:t>
                      </a: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CQA Team</a:t>
                      </a: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O</a:t>
                      </a: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4497801"/>
                  </a:ext>
                </a:extLst>
              </a:tr>
              <a:tr h="8814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en-US" sz="14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05</a:t>
                      </a:r>
                      <a:endParaRPr lang="en-IN" altLang="en-US" sz="14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FMEA Revise by recommendation Actions </a:t>
                      </a:r>
                      <a:endParaRPr lang="en-IN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ME</a:t>
                      </a: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O</a:t>
                      </a: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00571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5D5C7D7-61F4-4BDE-BF38-1F349D22B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613" y="2406750"/>
            <a:ext cx="3737581" cy="2344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521F1A-797E-4264-8BB9-F6D9700483B8}"/>
              </a:ext>
            </a:extLst>
          </p:cNvPr>
          <p:cNvSpPr txBox="1"/>
          <p:nvPr/>
        </p:nvSpPr>
        <p:spPr>
          <a:xfrm>
            <a:off x="10106758" y="3734129"/>
            <a:ext cx="1853936" cy="526840"/>
          </a:xfrm>
          <a:prstGeom prst="rect">
            <a:avLst/>
          </a:prstGeom>
          <a:solidFill>
            <a:schemeClr val="bg1"/>
          </a:solidFill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lang="en-IN" sz="1800" dirty="0">
                <a:latin typeface="Meiryo UI" panose="020B0604030504040204" pitchFamily="34" charset="-128"/>
                <a:ea typeface="Meiryo UI" panose="020B0604030504040204" pitchFamily="34" charset="-128"/>
              </a:rPr>
              <a:t>Monthly Verification</a:t>
            </a:r>
            <a:r>
              <a:rPr kumimoji="1" 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endParaRPr kumimoji="1" lang="en-IN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E4FF72-64E2-4482-9634-A1EB212AE81D}"/>
              </a:ext>
            </a:extLst>
          </p:cNvPr>
          <p:cNvSpPr/>
          <p:nvPr/>
        </p:nvSpPr>
        <p:spPr>
          <a:xfrm>
            <a:off x="8298612" y="2717180"/>
            <a:ext cx="427512" cy="45126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D03608-F840-48B4-81F7-2F46D0CF5642}"/>
              </a:ext>
            </a:extLst>
          </p:cNvPr>
          <p:cNvSpPr txBox="1"/>
          <p:nvPr/>
        </p:nvSpPr>
        <p:spPr>
          <a:xfrm>
            <a:off x="9820894" y="1931686"/>
            <a:ext cx="2203775" cy="401650"/>
          </a:xfrm>
          <a:prstGeom prst="rect">
            <a:avLst/>
          </a:prstGeom>
          <a:solidFill>
            <a:schemeClr val="bg1"/>
          </a:solidFill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lang="en-IN" sz="1600" dirty="0">
                <a:latin typeface="Meiryo UI" panose="020B0604030504040204" pitchFamily="34" charset="-128"/>
                <a:ea typeface="Meiryo UI" panose="020B0604030504040204" pitchFamily="34" charset="-128"/>
              </a:rPr>
              <a:t>In process ShiftWise monitoring</a:t>
            </a:r>
            <a:endParaRPr kumimoji="1" lang="en-IN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77811A-3667-459E-BFEB-938A46A79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758" y="970241"/>
            <a:ext cx="1806914" cy="904950"/>
          </a:xfrm>
          <a:prstGeom prst="rect">
            <a:avLst/>
          </a:prstGeom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9FD572E0-DF9D-46BE-B0F9-32D4AE5FE28E}"/>
              </a:ext>
            </a:extLst>
          </p:cNvPr>
          <p:cNvSpPr/>
          <p:nvPr/>
        </p:nvSpPr>
        <p:spPr>
          <a:xfrm>
            <a:off x="10079931" y="984646"/>
            <a:ext cx="1793465" cy="904950"/>
          </a:xfrm>
          <a:prstGeom prst="wedgeRectCallout">
            <a:avLst>
              <a:gd name="adj1" fmla="val -75680"/>
              <a:gd name="adj2" fmla="val -17528"/>
            </a:avLst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310AB1F0-97F1-4374-B5ED-A6079D4070BD}"/>
              </a:ext>
            </a:extLst>
          </p:cNvPr>
          <p:cNvSpPr/>
          <p:nvPr/>
        </p:nvSpPr>
        <p:spPr>
          <a:xfrm>
            <a:off x="10085587" y="2705008"/>
            <a:ext cx="1793465" cy="904950"/>
          </a:xfrm>
          <a:prstGeom prst="wedgeRectCallout">
            <a:avLst>
              <a:gd name="adj1" fmla="val -91683"/>
              <a:gd name="adj2" fmla="val 59876"/>
            </a:avLst>
          </a:prstGeom>
          <a:solidFill>
            <a:schemeClr val="bg1"/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67742B-7A10-4764-A308-A6DD26735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738" y="2705281"/>
            <a:ext cx="1363272" cy="8776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1F5189A-867F-476F-ABB6-0445925B320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100"/>
          <a:stretch/>
        </p:blipFill>
        <p:spPr>
          <a:xfrm>
            <a:off x="5357556" y="800028"/>
            <a:ext cx="2886558" cy="290497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47AB4B1-B050-4B58-A09B-4C59821F5EEE}"/>
              </a:ext>
            </a:extLst>
          </p:cNvPr>
          <p:cNvSpPr/>
          <p:nvPr/>
        </p:nvSpPr>
        <p:spPr>
          <a:xfrm>
            <a:off x="5370722" y="713617"/>
            <a:ext cx="427512" cy="45126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912A338-A929-485B-9731-FD9C3ADF79AC}"/>
              </a:ext>
            </a:extLst>
          </p:cNvPr>
          <p:cNvSpPr/>
          <p:nvPr/>
        </p:nvSpPr>
        <p:spPr>
          <a:xfrm>
            <a:off x="5308270" y="2333336"/>
            <a:ext cx="2935843" cy="17763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AFE3BEE4-7DC5-4991-9271-942E3E0CF5D0}"/>
              </a:ext>
            </a:extLst>
          </p:cNvPr>
          <p:cNvSpPr/>
          <p:nvPr/>
        </p:nvSpPr>
        <p:spPr>
          <a:xfrm>
            <a:off x="5356109" y="2855386"/>
            <a:ext cx="2888004" cy="509679"/>
          </a:xfrm>
          <a:prstGeom prst="wedgeRectCallout">
            <a:avLst>
              <a:gd name="adj1" fmla="val -30658"/>
              <a:gd name="adj2" fmla="val -110849"/>
            </a:avLst>
          </a:prstGeom>
          <a:solidFill>
            <a:schemeClr val="bg1"/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lang="en-IN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Process sheet change for</a:t>
            </a:r>
            <a:r>
              <a:rPr lang="en-IN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Rz</a:t>
            </a:r>
            <a:r>
              <a:rPr lang="en-US" sz="1100" dirty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sz="1100" b="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Checking Frequency</a:t>
            </a:r>
            <a:r>
              <a:rPr lang="en-US" sz="110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1/Setup, Tool Change &amp; Shift Start</a:t>
            </a:r>
            <a:endParaRPr lang="en-IN" sz="1100" dirty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DB3289-A3FF-4242-9DF5-2EBF7F77E9A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8170" y="3762825"/>
            <a:ext cx="2960443" cy="23443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BFA3F82-4F0C-42CA-8A6B-8C7FE451DC4F}"/>
              </a:ext>
            </a:extLst>
          </p:cNvPr>
          <p:cNvSpPr txBox="1"/>
          <p:nvPr/>
        </p:nvSpPr>
        <p:spPr>
          <a:xfrm>
            <a:off x="5683831" y="5362526"/>
            <a:ext cx="2232560" cy="534989"/>
          </a:xfrm>
          <a:prstGeom prst="rect">
            <a:avLst/>
          </a:prstGeom>
          <a:solidFill>
            <a:schemeClr val="bg1"/>
          </a:solidFill>
        </p:spPr>
        <p:txBody>
          <a:bodyPr wrap="square" lIns="54000" tIns="54000" rIns="54000" bIns="54000" rtlCol="0" anchor="ctr" anchorCtr="0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atin typeface="Meiryo UI" panose="020B0604030504040204" pitchFamily="34" charset="-128"/>
                <a:ea typeface="Meiryo UI" panose="020B0604030504040204" pitchFamily="34" charset="-128"/>
              </a:rPr>
              <a:t>Insert Life Monitoring Sheet</a:t>
            </a:r>
            <a:endParaRPr lang="en-IN" sz="18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D158F60-968A-4C4E-9291-B54DD669FFAC}"/>
              </a:ext>
            </a:extLst>
          </p:cNvPr>
          <p:cNvSpPr/>
          <p:nvPr/>
        </p:nvSpPr>
        <p:spPr>
          <a:xfrm>
            <a:off x="5338171" y="3760110"/>
            <a:ext cx="427512" cy="45126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B08F1E9-8B21-4FBE-A849-54B3D9C8F2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1158" y="4247745"/>
            <a:ext cx="3703511" cy="1837031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288C9D5-3DB8-43CF-95F9-9E65C91353D7}"/>
              </a:ext>
            </a:extLst>
          </p:cNvPr>
          <p:cNvSpPr/>
          <p:nvPr/>
        </p:nvSpPr>
        <p:spPr>
          <a:xfrm>
            <a:off x="8343435" y="852018"/>
            <a:ext cx="427512" cy="45126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0ED605E-20FE-42FF-AEB8-7C89AC8418E9}"/>
              </a:ext>
            </a:extLst>
          </p:cNvPr>
          <p:cNvSpPr/>
          <p:nvPr/>
        </p:nvSpPr>
        <p:spPr>
          <a:xfrm>
            <a:off x="8328513" y="4391180"/>
            <a:ext cx="377035" cy="433345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BE92BA-0875-4D07-B8F3-7E399CCF6496}"/>
              </a:ext>
            </a:extLst>
          </p:cNvPr>
          <p:cNvSpPr txBox="1"/>
          <p:nvPr/>
        </p:nvSpPr>
        <p:spPr>
          <a:xfrm>
            <a:off x="10079931" y="5262492"/>
            <a:ext cx="1944738" cy="438825"/>
          </a:xfrm>
          <a:prstGeom prst="rect">
            <a:avLst/>
          </a:prstGeom>
          <a:solidFill>
            <a:schemeClr val="bg1"/>
          </a:solidFill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lang="en-US" sz="1800" dirty="0">
                <a:latin typeface="Meiryo UI" panose="020B0604030504040204" pitchFamily="34" charset="-128"/>
                <a:ea typeface="Meiryo UI" panose="020B0604030504040204" pitchFamily="34" charset="-128"/>
              </a:rPr>
              <a:t>FMEA Revise</a:t>
            </a:r>
            <a:endParaRPr kumimoji="1" lang="en-IN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6162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5EEBDA-0657-4382-A5B6-F1B43279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C9C959-F616-4F00-93A6-61FD47CB6F0F}"/>
              </a:ext>
            </a:extLst>
          </p:cNvPr>
          <p:cNvSpPr txBox="1">
            <a:spLocks/>
          </p:cNvSpPr>
          <p:nvPr/>
        </p:nvSpPr>
        <p:spPr>
          <a:xfrm>
            <a:off x="130387" y="132080"/>
            <a:ext cx="9094893" cy="558800"/>
          </a:xfrm>
          <a:prstGeom prst="rect">
            <a:avLst/>
          </a:prstGeom>
        </p:spPr>
        <p:txBody>
          <a:bodyPr anchor="ctr" anchorCtr="0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kern="120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kumimoji="1" lang="en-US" altLang="ja-JP" sz="2400" b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rPr>
              <a:t>Horizontal Deployment</a:t>
            </a:r>
            <a:endParaRPr lang="en-IN" b="0" dirty="0"/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4DB17D39-45D4-4B56-9139-69655E0A0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775557"/>
              </p:ext>
            </p:extLst>
          </p:nvPr>
        </p:nvGraphicFramePr>
        <p:xfrm>
          <a:off x="130386" y="690881"/>
          <a:ext cx="11792437" cy="5474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405">
                  <a:extLst>
                    <a:ext uri="{9D8B030D-6E8A-4147-A177-3AD203B41FA5}">
                      <a16:colId xmlns:a16="http://schemas.microsoft.com/office/drawing/2014/main" val="765554712"/>
                    </a:ext>
                  </a:extLst>
                </a:gridCol>
                <a:gridCol w="4656662">
                  <a:extLst>
                    <a:ext uri="{9D8B030D-6E8A-4147-A177-3AD203B41FA5}">
                      <a16:colId xmlns:a16="http://schemas.microsoft.com/office/drawing/2014/main" val="2201781114"/>
                    </a:ext>
                  </a:extLst>
                </a:gridCol>
                <a:gridCol w="1139274">
                  <a:extLst>
                    <a:ext uri="{9D8B030D-6E8A-4147-A177-3AD203B41FA5}">
                      <a16:colId xmlns:a16="http://schemas.microsoft.com/office/drawing/2014/main" val="2596848462"/>
                    </a:ext>
                  </a:extLst>
                </a:gridCol>
                <a:gridCol w="1139274">
                  <a:extLst>
                    <a:ext uri="{9D8B030D-6E8A-4147-A177-3AD203B41FA5}">
                      <a16:colId xmlns:a16="http://schemas.microsoft.com/office/drawing/2014/main" val="4260322117"/>
                    </a:ext>
                  </a:extLst>
                </a:gridCol>
                <a:gridCol w="1139274">
                  <a:extLst>
                    <a:ext uri="{9D8B030D-6E8A-4147-A177-3AD203B41FA5}">
                      <a16:colId xmlns:a16="http://schemas.microsoft.com/office/drawing/2014/main" val="521248527"/>
                    </a:ext>
                  </a:extLst>
                </a:gridCol>
                <a:gridCol w="1139274">
                  <a:extLst>
                    <a:ext uri="{9D8B030D-6E8A-4147-A177-3AD203B41FA5}">
                      <a16:colId xmlns:a16="http://schemas.microsoft.com/office/drawing/2014/main" val="234854091"/>
                    </a:ext>
                  </a:extLst>
                </a:gridCol>
                <a:gridCol w="1139274">
                  <a:extLst>
                    <a:ext uri="{9D8B030D-6E8A-4147-A177-3AD203B41FA5}">
                      <a16:colId xmlns:a16="http://schemas.microsoft.com/office/drawing/2014/main" val="2671938351"/>
                    </a:ext>
                  </a:extLst>
                </a:gridCol>
              </a:tblGrid>
              <a:tr h="349732">
                <a:tc rowSpan="2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Areas</a:t>
                      </a:r>
                      <a:endParaRPr lang="en-IN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IN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Countermeasure Horizontal Deployment</a:t>
                      </a:r>
                      <a:endParaRPr lang="en-IN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Line To be Implemented</a:t>
                      </a:r>
                      <a:endParaRPr lang="en-IN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787693"/>
                  </a:ext>
                </a:extLst>
              </a:tr>
              <a:tr h="1281099">
                <a:tc vMerge="1">
                  <a:txBody>
                    <a:bodyPr/>
                    <a:lstStyle/>
                    <a:p>
                      <a:pPr algn="ctr"/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Q Gate -Process</a:t>
                      </a:r>
                      <a:endParaRPr lang="en-IN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Q Gate-Final</a:t>
                      </a:r>
                      <a:endParaRPr lang="en-IN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Line-3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K0PG</a:t>
                      </a:r>
                      <a:endParaRPr lang="en-IN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Line-4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K0PG</a:t>
                      </a:r>
                      <a:endParaRPr lang="en-IN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Line-7</a:t>
                      </a:r>
                      <a:endParaRPr lang="en-IN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IN" sz="1600" b="0" dirty="0">
                          <a:solidFill>
                            <a:schemeClr val="tx1"/>
                          </a:solidFill>
                        </a:rPr>
                        <a:t>K0PG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97167"/>
                  </a:ext>
                </a:extLst>
              </a:tr>
              <a:tr h="128109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Occurrence</a:t>
                      </a:r>
                      <a:endParaRPr lang="en-IN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Insert Indexing frequency further reduced and set to 800 / edge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-----</a:t>
                      </a:r>
                      <a:endParaRPr kumimoji="1" lang="en-I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----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88311"/>
                  </a:ext>
                </a:extLst>
              </a:tr>
              <a:tr h="1281099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Outflow</a:t>
                      </a:r>
                      <a:endParaRPr lang="en-IN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600" dirty="0">
                          <a:solidFill>
                            <a:prstClr val="black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Visual Checkpoint added at process and final inspection.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kumimoji="1" lang="en-I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kumimoji="1" lang="en-I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260693"/>
                  </a:ext>
                </a:extLst>
              </a:tr>
              <a:tr h="1281099">
                <a:tc vMerge="1">
                  <a:txBody>
                    <a:bodyPr/>
                    <a:lstStyle/>
                    <a:p>
                      <a:pPr algn="ctr"/>
                      <a:endParaRPr lang="en-IN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600" dirty="0">
                          <a:solidFill>
                            <a:prstClr val="black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For easy identify limit sample provided at the Q Gates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40544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7F7A63B-B1F9-40CF-ADBE-CCAEC2BE6FFD}"/>
              </a:ext>
            </a:extLst>
          </p:cNvPr>
          <p:cNvSpPr txBox="1"/>
          <p:nvPr/>
        </p:nvSpPr>
        <p:spPr>
          <a:xfrm>
            <a:off x="0" y="6165010"/>
            <a:ext cx="12192000" cy="692990"/>
          </a:xfrm>
          <a:prstGeom prst="rect">
            <a:avLst/>
          </a:prstGeom>
          <a:solidFill>
            <a:srgbClr val="FF0000"/>
          </a:solidFill>
        </p:spPr>
        <p:txBody>
          <a:bodyPr wrap="square" lIns="72000" tIns="72000" rIns="72000" bIns="72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Actions will initiate horizontally and will completed as per the target date.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Other Action will Horizontally </a:t>
            </a:r>
            <a:r>
              <a:rPr kumimoji="1" lang="en-US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diployement</a:t>
            </a:r>
            <a:r>
              <a:rPr kumimoji="1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 after </a:t>
            </a:r>
            <a:r>
              <a:rPr kumimoji="1" lang="en-US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implement.</a:t>
            </a:r>
            <a:endParaRPr kumimoji="1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03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5EEBDA-0657-4382-A5B6-F1B43279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C9C959-F616-4F00-93A6-61FD47CB6F0F}"/>
              </a:ext>
            </a:extLst>
          </p:cNvPr>
          <p:cNvSpPr txBox="1">
            <a:spLocks/>
          </p:cNvSpPr>
          <p:nvPr/>
        </p:nvSpPr>
        <p:spPr>
          <a:xfrm>
            <a:off x="130387" y="132080"/>
            <a:ext cx="9094893" cy="558800"/>
          </a:xfrm>
          <a:prstGeom prst="rect">
            <a:avLst/>
          </a:prstGeom>
        </p:spPr>
        <p:txBody>
          <a:bodyPr anchor="ctr" anchorCtr="0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kern="120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0" i="0" u="none" strike="noStrike" dirty="0"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Management Action</a:t>
            </a:r>
            <a:endParaRPr lang="en-IN" b="0" dirty="0"/>
          </a:p>
        </p:txBody>
      </p:sp>
      <p:graphicFrame>
        <p:nvGraphicFramePr>
          <p:cNvPr id="11" name="表 8">
            <a:extLst>
              <a:ext uri="{FF2B5EF4-FFF2-40B4-BE49-F238E27FC236}">
                <a16:creationId xmlns:a16="http://schemas.microsoft.com/office/drawing/2014/main" id="{2E093C23-FBA2-48E5-9C91-2D816451D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273937"/>
              </p:ext>
            </p:extLst>
          </p:nvPr>
        </p:nvGraphicFramePr>
        <p:xfrm>
          <a:off x="101258" y="693596"/>
          <a:ext cx="6738039" cy="5543938"/>
        </p:xfrm>
        <a:graphic>
          <a:graphicData uri="http://schemas.openxmlformats.org/drawingml/2006/table">
            <a:tbl>
              <a:tblPr/>
              <a:tblGrid>
                <a:gridCol w="521379">
                  <a:extLst>
                    <a:ext uri="{9D8B030D-6E8A-4147-A177-3AD203B41FA5}">
                      <a16:colId xmlns:a16="http://schemas.microsoft.com/office/drawing/2014/main" val="1400338383"/>
                    </a:ext>
                  </a:extLst>
                </a:gridCol>
                <a:gridCol w="2519718">
                  <a:extLst>
                    <a:ext uri="{9D8B030D-6E8A-4147-A177-3AD203B41FA5}">
                      <a16:colId xmlns:a16="http://schemas.microsoft.com/office/drawing/2014/main" val="2532385215"/>
                    </a:ext>
                  </a:extLst>
                </a:gridCol>
                <a:gridCol w="2846528">
                  <a:extLst>
                    <a:ext uri="{9D8B030D-6E8A-4147-A177-3AD203B41FA5}">
                      <a16:colId xmlns:a16="http://schemas.microsoft.com/office/drawing/2014/main" val="3488793860"/>
                    </a:ext>
                  </a:extLst>
                </a:gridCol>
                <a:gridCol w="850414">
                  <a:extLst>
                    <a:ext uri="{9D8B030D-6E8A-4147-A177-3AD203B41FA5}">
                      <a16:colId xmlns:a16="http://schemas.microsoft.com/office/drawing/2014/main" val="1685350848"/>
                    </a:ext>
                  </a:extLst>
                </a:gridCol>
              </a:tblGrid>
              <a:tr h="495950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Sl</a:t>
                      </a: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No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Purposes/Reason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Activity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Status</a:t>
                      </a: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65895"/>
                  </a:ext>
                </a:extLst>
              </a:tr>
              <a:tr h="1146728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ja-JP" sz="14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01</a:t>
                      </a: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Problem in identifying NG parts due to lack of awareness</a:t>
                      </a: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sng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Training and Awareness -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Defect surface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roughness added in the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defect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part information table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implemented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for awareness to all members.</a:t>
                      </a:r>
                    </a:p>
                  </a:txBody>
                  <a:tcPr marL="91446" marR="91446" marT="45715" marB="45715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O</a:t>
                      </a:r>
                      <a:endParaRPr kumimoji="1" lang="en-IN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7298992"/>
                  </a:ext>
                </a:extLst>
              </a:tr>
              <a:tr h="1149957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en-US" sz="14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02</a:t>
                      </a:r>
                      <a:endParaRPr lang="en-IN" altLang="en-US" sz="14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Gap available for effectiveness of training provided for NG part identification</a:t>
                      </a:r>
                    </a:p>
                  </a:txBody>
                  <a:tcPr marL="91445" marR="91445" marT="45718" marB="4571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sng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NG Part Identification skill validation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Poision(IZIWARU) test has been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initiated for all lines with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frequency-based plan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by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adding surface roughness.</a:t>
                      </a:r>
                      <a:endParaRPr lang="en-US" sz="12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45" marR="91445" marT="45718" marB="4571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O</a:t>
                      </a:r>
                      <a:endParaRPr kumimoji="1" lang="en-IN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969197"/>
                  </a:ext>
                </a:extLst>
              </a:tr>
              <a:tr h="7644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en-US" sz="14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03</a:t>
                      </a:r>
                      <a:endParaRPr lang="en-IN" altLang="en-US" sz="14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Knowledge lacking in new joiners w.r.t company requirements.</a:t>
                      </a:r>
                    </a:p>
                  </a:txBody>
                  <a:tcPr marL="91445" marR="91445" marT="45718" marB="4571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200" b="1" u="sng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NG Part Awareness –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Educating associates with video display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in GEMBA </a:t>
                      </a:r>
                    </a:p>
                  </a:txBody>
                  <a:tcPr marL="91445" marR="91445" marT="45718" marB="4571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O</a:t>
                      </a: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2677153"/>
                  </a:ext>
                </a:extLst>
              </a:tr>
              <a:tr h="894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en-US" sz="14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04</a:t>
                      </a:r>
                      <a:endParaRPr lang="en-IN" altLang="en-US" sz="14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To straightening</a:t>
                      </a:r>
                      <a:r>
                        <a:rPr lang="en-IN" sz="1400" baseline="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Visual inspection</a:t>
                      </a:r>
                      <a:endParaRPr lang="en-IN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sng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Limit Sample Availability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Check and provide limit</a:t>
                      </a:r>
                      <a:r>
                        <a:rPr lang="en-US" sz="1200" b="0" u="none" baseline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samples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baseline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at Q-Gate as required to easy identification.</a:t>
                      </a:r>
                      <a:endParaRPr lang="en-US" sz="1200" b="0" u="none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45" marR="91445" marT="45718" marB="4571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O</a:t>
                      </a: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631944"/>
                  </a:ext>
                </a:extLst>
              </a:tr>
              <a:tr h="8698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en-US" sz="14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05</a:t>
                      </a:r>
                      <a:endParaRPr lang="en-IN" altLang="en-US" sz="14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To avoid </a:t>
                      </a:r>
                      <a:r>
                        <a:rPr lang="en-IN" sz="1400"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Mis communications</a:t>
                      </a:r>
                      <a:endParaRPr lang="en-IN" sz="1400" dirty="0"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200" b="1" i="0" u="sng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1" i="0" u="sng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Regular Basis Verification</a:t>
                      </a:r>
                      <a:endParaRPr lang="en-US" sz="1200" b="1" u="sng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Processes under CCTV Surveillance.</a:t>
                      </a:r>
                    </a:p>
                  </a:txBody>
                  <a:tcPr marL="91445" marR="91445" marT="45718" marB="45718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O</a:t>
                      </a:r>
                    </a:p>
                  </a:txBody>
                  <a:tcPr marL="91445" marR="91445" marT="45718" marB="45718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769512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B9FB629E-2FF3-4697-8945-84E624C72534}"/>
              </a:ext>
            </a:extLst>
          </p:cNvPr>
          <p:cNvGrpSpPr/>
          <p:nvPr/>
        </p:nvGrpSpPr>
        <p:grpSpPr>
          <a:xfrm>
            <a:off x="6940555" y="707279"/>
            <a:ext cx="3200972" cy="1630315"/>
            <a:chOff x="4931718" y="796950"/>
            <a:chExt cx="3446881" cy="157599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CE5392B-F525-4C51-9E80-139CE8F0D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31718" y="1136486"/>
              <a:ext cx="1687390" cy="12272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54A1164-71B0-4B9A-BC5D-03E229873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03138" y="1126963"/>
              <a:ext cx="1675461" cy="1227246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A238184-811E-4940-93B2-C4783E75C258}"/>
                </a:ext>
              </a:extLst>
            </p:cNvPr>
            <p:cNvSpPr/>
            <p:nvPr/>
          </p:nvSpPr>
          <p:spPr>
            <a:xfrm>
              <a:off x="6723037" y="2179680"/>
              <a:ext cx="606503" cy="193263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pPr algn="ctr"/>
              <a:r>
                <a:rPr kumimoji="1" lang="en-US" sz="900" b="1" dirty="0">
                  <a:solidFill>
                    <a:prstClr val="black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Assy</a:t>
              </a:r>
              <a:endParaRPr kumimoji="1" lang="en-IN" sz="9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F7C42FA-735A-4D61-BDFA-09D1F20DFABF}"/>
                </a:ext>
              </a:extLst>
            </p:cNvPr>
            <p:cNvSpPr/>
            <p:nvPr/>
          </p:nvSpPr>
          <p:spPr>
            <a:xfrm>
              <a:off x="5806767" y="796950"/>
              <a:ext cx="2047540" cy="263941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 anchorCtr="0"/>
            <a:lstStyle/>
            <a:p>
              <a:r>
                <a:rPr kumimoji="1" lang="en-US" sz="1200" dirty="0">
                  <a:solidFill>
                    <a:prstClr val="black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1 Defects information</a:t>
              </a:r>
              <a:endParaRPr kumimoji="1" lang="en-IN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D4F77E4-0219-4151-8945-29EA0196F9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7039" y="1058569"/>
            <a:ext cx="1794269" cy="1280798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F7A63B-B1F9-40CF-ADBE-CCAEC2BE6FFD}"/>
              </a:ext>
            </a:extLst>
          </p:cNvPr>
          <p:cNvSpPr txBox="1"/>
          <p:nvPr/>
        </p:nvSpPr>
        <p:spPr>
          <a:xfrm>
            <a:off x="0" y="6253932"/>
            <a:ext cx="12192000" cy="604068"/>
          </a:xfrm>
          <a:prstGeom prst="rect">
            <a:avLst/>
          </a:prstGeom>
          <a:solidFill>
            <a:srgbClr val="FF0000"/>
          </a:solidFill>
        </p:spPr>
        <p:txBody>
          <a:bodyPr wrap="square" lIns="72000" tIns="72000" rIns="72000" bIns="72000" rtlCol="0" anchor="ctr" anchorCtr="0">
            <a:noAutofit/>
          </a:bodyPr>
          <a:lstStyle/>
          <a:p>
            <a:pPr lvl="0" algn="ctr">
              <a:defRPr/>
            </a:pPr>
            <a:r>
              <a:rPr kumimoji="1" lang="en-US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Actions are initiated and effectiveness under monitoring</a:t>
            </a:r>
            <a:endParaRPr kumimoji="1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4FCBC-B312-49D3-A93E-F41371175C1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2169" y="2478313"/>
            <a:ext cx="3189358" cy="12695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B7FAEC-106C-484D-ADE8-DA04F5E7A04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90024" y="2811012"/>
            <a:ext cx="852015" cy="1061971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75E259-AA34-4C08-880E-1DA310A5070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230991" y="2811012"/>
            <a:ext cx="850315" cy="108005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E973E6D-0C56-4051-979A-0164DBADF0EC}"/>
              </a:ext>
            </a:extLst>
          </p:cNvPr>
          <p:cNvSpPr/>
          <p:nvPr/>
        </p:nvSpPr>
        <p:spPr>
          <a:xfrm>
            <a:off x="10287039" y="3614670"/>
            <a:ext cx="341377" cy="26008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OK</a:t>
            </a:r>
            <a:endParaRPr kumimoji="1" lang="en-IN" sz="12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174D47F-E978-4DE5-89E5-E7035F70BA99}"/>
              </a:ext>
            </a:extLst>
          </p:cNvPr>
          <p:cNvSpPr/>
          <p:nvPr/>
        </p:nvSpPr>
        <p:spPr>
          <a:xfrm>
            <a:off x="11243136" y="3590920"/>
            <a:ext cx="370932" cy="28374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2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NG </a:t>
            </a:r>
            <a:endParaRPr kumimoji="1" lang="en-IN" sz="12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2D62D2-1BF3-4A69-BFAD-C6D5B5DEA6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-1047"/>
          <a:stretch/>
        </p:blipFill>
        <p:spPr>
          <a:xfrm>
            <a:off x="10273450" y="3982003"/>
            <a:ext cx="1854203" cy="1801272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404441-E873-4B95-9CDB-7851ED1803FA}"/>
              </a:ext>
            </a:extLst>
          </p:cNvPr>
          <p:cNvCxnSpPr>
            <a:cxnSpLocks/>
          </p:cNvCxnSpPr>
          <p:nvPr/>
        </p:nvCxnSpPr>
        <p:spPr>
          <a:xfrm>
            <a:off x="11720945" y="3725875"/>
            <a:ext cx="111418" cy="93839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1A4097C-92CB-49D3-AB34-933210C87979}"/>
              </a:ext>
            </a:extLst>
          </p:cNvPr>
          <p:cNvSpPr/>
          <p:nvPr/>
        </p:nvSpPr>
        <p:spPr>
          <a:xfrm>
            <a:off x="6952169" y="1046385"/>
            <a:ext cx="256153" cy="39465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739F497-6081-4732-BD44-77C3C7B2EC52}"/>
              </a:ext>
            </a:extLst>
          </p:cNvPr>
          <p:cNvSpPr/>
          <p:nvPr/>
        </p:nvSpPr>
        <p:spPr>
          <a:xfrm>
            <a:off x="6940555" y="2468785"/>
            <a:ext cx="256153" cy="39465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55FE931-8C6B-4255-9BDB-7A41CE34176D}"/>
              </a:ext>
            </a:extLst>
          </p:cNvPr>
          <p:cNvSpPr/>
          <p:nvPr/>
        </p:nvSpPr>
        <p:spPr>
          <a:xfrm>
            <a:off x="11825154" y="1058518"/>
            <a:ext cx="256153" cy="39465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413BAD4-9C79-4586-84E8-85163C1B22C7}"/>
              </a:ext>
            </a:extLst>
          </p:cNvPr>
          <p:cNvSpPr/>
          <p:nvPr/>
        </p:nvSpPr>
        <p:spPr>
          <a:xfrm>
            <a:off x="11021231" y="2827662"/>
            <a:ext cx="256153" cy="39465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A74A0C-3EE7-470E-BE0E-CC76F8713A74}"/>
              </a:ext>
            </a:extLst>
          </p:cNvPr>
          <p:cNvSpPr/>
          <p:nvPr/>
        </p:nvSpPr>
        <p:spPr>
          <a:xfrm>
            <a:off x="10254399" y="2755068"/>
            <a:ext cx="1873255" cy="3028207"/>
          </a:xfrm>
          <a:prstGeom prst="rect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7B772FC-A1A2-43D4-80BA-63996CA9390E}"/>
              </a:ext>
            </a:extLst>
          </p:cNvPr>
          <p:cNvSpPr/>
          <p:nvPr/>
        </p:nvSpPr>
        <p:spPr>
          <a:xfrm>
            <a:off x="10095424" y="720988"/>
            <a:ext cx="1985882" cy="32113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 Education By Video Display</a:t>
            </a:r>
            <a:endParaRPr kumimoji="1" lang="en-IN" sz="12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7283108-2B8A-4444-80E9-09F4B0122BA4}"/>
              </a:ext>
            </a:extLst>
          </p:cNvPr>
          <p:cNvSpPr/>
          <p:nvPr/>
        </p:nvSpPr>
        <p:spPr>
          <a:xfrm>
            <a:off x="7390069" y="2487842"/>
            <a:ext cx="1985882" cy="32113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2. IZIWARU Test</a:t>
            </a:r>
            <a:endParaRPr kumimoji="1" lang="en-IN" sz="12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8E69047-E806-4437-A661-AEB6F7BC027D}"/>
              </a:ext>
            </a:extLst>
          </p:cNvPr>
          <p:cNvSpPr/>
          <p:nvPr/>
        </p:nvSpPr>
        <p:spPr>
          <a:xfrm>
            <a:off x="10242364" y="2414129"/>
            <a:ext cx="1831111" cy="321132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4. Limit Sample</a:t>
            </a:r>
            <a:endParaRPr kumimoji="1" lang="en-IN" sz="12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764BC67-9861-4836-8AB4-8CC476ED998E}"/>
              </a:ext>
            </a:extLst>
          </p:cNvPr>
          <p:cNvSpPr/>
          <p:nvPr/>
        </p:nvSpPr>
        <p:spPr>
          <a:xfrm>
            <a:off x="6956691" y="3801973"/>
            <a:ext cx="3203348" cy="55879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5. </a:t>
            </a:r>
            <a:r>
              <a:rPr kumimoji="1" lang="en-US" altLang="ja-JP" sz="1400" b="0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Processes under CCTV Surveillance.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50C31B-17A6-41C4-B727-C4EDFB44907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2169" y="4415959"/>
            <a:ext cx="3189358" cy="1770626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475040B-ED92-4371-A01B-7EA6B1BC518B}"/>
              </a:ext>
            </a:extLst>
          </p:cNvPr>
          <p:cNvSpPr/>
          <p:nvPr/>
        </p:nvSpPr>
        <p:spPr>
          <a:xfrm>
            <a:off x="6955380" y="4466938"/>
            <a:ext cx="256153" cy="39465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0578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5EEBDA-0657-4382-A5B6-F1B43279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C9C959-F616-4F00-93A6-61FD47CB6F0F}"/>
              </a:ext>
            </a:extLst>
          </p:cNvPr>
          <p:cNvSpPr txBox="1">
            <a:spLocks/>
          </p:cNvSpPr>
          <p:nvPr/>
        </p:nvSpPr>
        <p:spPr>
          <a:xfrm>
            <a:off x="130387" y="132080"/>
            <a:ext cx="9094893" cy="558800"/>
          </a:xfrm>
          <a:prstGeom prst="rect">
            <a:avLst/>
          </a:prstGeom>
        </p:spPr>
        <p:txBody>
          <a:bodyPr anchor="ctr" anchorCtr="0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kern="120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0" dirty="0">
                <a:latin typeface="Meiryo UI" panose="020B0604030504040204" pitchFamily="34" charset="-128"/>
                <a:ea typeface="Meiryo UI" panose="020B0604030504040204" pitchFamily="34" charset="-128"/>
              </a:rPr>
              <a:t>Past Trouble Summary</a:t>
            </a:r>
            <a:endParaRPr lang="en-IN" b="0" dirty="0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41383DE5-E11D-476A-8DBA-5C3782502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250171"/>
              </p:ext>
            </p:extLst>
          </p:nvPr>
        </p:nvGraphicFramePr>
        <p:xfrm>
          <a:off x="1" y="667130"/>
          <a:ext cx="12144737" cy="6251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576">
                  <a:extLst>
                    <a:ext uri="{9D8B030D-6E8A-4147-A177-3AD203B41FA5}">
                      <a16:colId xmlns:a16="http://schemas.microsoft.com/office/drawing/2014/main" val="1930041921"/>
                    </a:ext>
                  </a:extLst>
                </a:gridCol>
                <a:gridCol w="770353">
                  <a:extLst>
                    <a:ext uri="{9D8B030D-6E8A-4147-A177-3AD203B41FA5}">
                      <a16:colId xmlns:a16="http://schemas.microsoft.com/office/drawing/2014/main" val="1200280821"/>
                    </a:ext>
                  </a:extLst>
                </a:gridCol>
                <a:gridCol w="934515">
                  <a:extLst>
                    <a:ext uri="{9D8B030D-6E8A-4147-A177-3AD203B41FA5}">
                      <a16:colId xmlns:a16="http://schemas.microsoft.com/office/drawing/2014/main" val="4094280365"/>
                    </a:ext>
                  </a:extLst>
                </a:gridCol>
                <a:gridCol w="1111953">
                  <a:extLst>
                    <a:ext uri="{9D8B030D-6E8A-4147-A177-3AD203B41FA5}">
                      <a16:colId xmlns:a16="http://schemas.microsoft.com/office/drawing/2014/main" val="438618328"/>
                    </a:ext>
                  </a:extLst>
                </a:gridCol>
                <a:gridCol w="2542010">
                  <a:extLst>
                    <a:ext uri="{9D8B030D-6E8A-4147-A177-3AD203B41FA5}">
                      <a16:colId xmlns:a16="http://schemas.microsoft.com/office/drawing/2014/main" val="2030232058"/>
                    </a:ext>
                  </a:extLst>
                </a:gridCol>
                <a:gridCol w="2291937">
                  <a:extLst>
                    <a:ext uri="{9D8B030D-6E8A-4147-A177-3AD203B41FA5}">
                      <a16:colId xmlns:a16="http://schemas.microsoft.com/office/drawing/2014/main" val="693841105"/>
                    </a:ext>
                  </a:extLst>
                </a:gridCol>
                <a:gridCol w="3407280">
                  <a:extLst>
                    <a:ext uri="{9D8B030D-6E8A-4147-A177-3AD203B41FA5}">
                      <a16:colId xmlns:a16="http://schemas.microsoft.com/office/drawing/2014/main" val="817291570"/>
                    </a:ext>
                  </a:extLst>
                </a:gridCol>
                <a:gridCol w="674113">
                  <a:extLst>
                    <a:ext uri="{9D8B030D-6E8A-4147-A177-3AD203B41FA5}">
                      <a16:colId xmlns:a16="http://schemas.microsoft.com/office/drawing/2014/main" val="2184061929"/>
                    </a:ext>
                  </a:extLst>
                </a:gridCol>
              </a:tblGrid>
              <a:tr h="408147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SL No</a:t>
                      </a:r>
                      <a:endParaRPr lang="en-IN" sz="1050" b="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Report Date</a:t>
                      </a:r>
                      <a:endParaRPr lang="en-IN" sz="1050" b="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Part Description</a:t>
                      </a:r>
                      <a:endParaRPr lang="en-IN" sz="1050" b="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Problem Description</a:t>
                      </a:r>
                      <a:endParaRPr lang="en-IN" sz="1050" b="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Defect Photos</a:t>
                      </a:r>
                      <a:endParaRPr lang="en-IN" sz="1050" b="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Root cause </a:t>
                      </a:r>
                      <a:endParaRPr lang="en-IN" sz="1050" b="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Major Action</a:t>
                      </a:r>
                      <a:endParaRPr lang="en-IN" sz="1050" b="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Status</a:t>
                      </a:r>
                      <a:endParaRPr lang="en-IN" sz="1050" b="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536342"/>
                  </a:ext>
                </a:extLst>
              </a:tr>
              <a:tr h="108839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01</a:t>
                      </a:r>
                      <a:endParaRPr lang="en-IN" sz="10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24.09.21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K0P Cam Shaft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Keyway Length Less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u="sng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Occurrence :</a:t>
                      </a:r>
                    </a:p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Keyway Length Less Due to Slide forward  movement limit switch dog screw loosed,  </a:t>
                      </a:r>
                    </a:p>
                    <a:p>
                      <a:r>
                        <a:rPr lang="en-US" sz="1100" u="sng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Outflow :</a:t>
                      </a:r>
                    </a:p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Checkpoint not available</a:t>
                      </a:r>
                      <a:endParaRPr lang="en-IN" sz="11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Occurrence :</a:t>
                      </a:r>
                    </a:p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Checkpoint Added in PM sheet</a:t>
                      </a:r>
                    </a:p>
                    <a:p>
                      <a:endParaRPr lang="en-US" sz="11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Outflow :</a:t>
                      </a:r>
                    </a:p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1.Checkpoint added in SOP</a:t>
                      </a:r>
                    </a:p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2.Limit Sample Provided.</a:t>
                      </a:r>
                      <a:endParaRPr lang="en-IN" sz="11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algn="ctr"/>
                      <a:endParaRPr lang="en-IN" sz="10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025143"/>
                  </a:ext>
                </a:extLst>
              </a:tr>
              <a:tr h="23046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02</a:t>
                      </a:r>
                      <a:endParaRPr lang="en-IN" sz="10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10.12.21</a:t>
                      </a:r>
                      <a:endParaRPr lang="en-IN" sz="105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K0P Cam Shaft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Reamer Operation Missed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kumimoji="1" lang="en-US" sz="1100" u="sng" kern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Occurrence.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u="none" kern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Premature Failure of  Jaws</a:t>
                      </a:r>
                    </a:p>
                    <a:p>
                      <a:pPr marL="0" marR="0" lvl="0" indent="0" algn="l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sz="1100" u="sng" kern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Outflow</a:t>
                      </a:r>
                    </a:p>
                    <a:p>
                      <a:pPr marL="0" marR="0" lvl="0" indent="0" algn="l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sz="1100" u="none" kern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Less awareness on the judgement procedure after alarm</a:t>
                      </a:r>
                      <a:endParaRPr kumimoji="1" lang="en-US" sz="1100" u="sng" kern="12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marL="0" marR="0" lvl="0" indent="0" algn="l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sz="1100" u="none" kern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No Past Experience.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Occurrence 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1.Life to be Re Established by considering premature failure.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2.Clamping pad is changed from brass to steel.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3.</a:t>
                      </a:r>
                      <a:r>
                        <a:rPr kumimoji="1" lang="en-US" altLang="ja-JP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Alarm resetting procedure readdressed for effectiveness. 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u="sng" kern="12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u="sng" kern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Outflow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1.</a:t>
                      </a:r>
                      <a:r>
                        <a:rPr kumimoji="1" lang="en-US" altLang="ja-JP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 Standard procedure modified for alarm Judgement parts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2.SOP Made for the Alarm handling Parts.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3. POKA YOKE  to be implement to detect while Grinding OD Check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731359"/>
                  </a:ext>
                </a:extLst>
              </a:tr>
              <a:tr h="24186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03</a:t>
                      </a:r>
                      <a:endParaRPr lang="en-IN" sz="10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05.02.22</a:t>
                      </a:r>
                    </a:p>
                    <a:p>
                      <a:pPr algn="ctr"/>
                      <a:endParaRPr lang="en-IN" sz="9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K0P Cam Shaft  </a:t>
                      </a:r>
                    </a:p>
                    <a:p>
                      <a:pPr algn="ctr"/>
                      <a:endParaRPr lang="en-IN" sz="10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Face Surface Roughness issue</a:t>
                      </a:r>
                    </a:p>
                    <a:p>
                      <a:pPr algn="ctr"/>
                      <a:endParaRPr lang="en-IN" sz="11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kumimoji="1" lang="en-US" sz="1100" u="sng" kern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Occurrence.</a:t>
                      </a:r>
                    </a:p>
                    <a:p>
                      <a:pPr marL="0" marR="0" lvl="0" indent="0" algn="l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Optimized cycle time for line balancing. </a:t>
                      </a:r>
                    </a:p>
                    <a:p>
                      <a:pPr marL="0" marR="0" lvl="0" indent="0" algn="l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sz="1100" u="sng" kern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Outflow</a:t>
                      </a:r>
                    </a:p>
                    <a:p>
                      <a:pPr marL="0" marR="0" lvl="0" indent="0" algn="l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100" kern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Limit sample / other visual aids not provided.</a:t>
                      </a:r>
                    </a:p>
                    <a:p>
                      <a:endParaRPr lang="en-IN" sz="11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Meiryo" panose="020B0604030504040204" pitchFamily="34" charset="-128"/>
                        </a:rPr>
                        <a:t>Occurrence </a:t>
                      </a:r>
                    </a:p>
                    <a:p>
                      <a:pPr marL="0" marR="0" lvl="0" indent="0" algn="l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Immediate Action 1 :</a:t>
                      </a:r>
                    </a:p>
                    <a:p>
                      <a:pPr marL="0" marR="0" lvl="0" indent="0" algn="l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1.Insert Indexing frequency further reduced and set to 800 / edge </a:t>
                      </a:r>
                    </a:p>
                    <a:p>
                      <a:pPr marL="0" marR="0" lvl="0" indent="0" algn="l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Permanent Action:</a:t>
                      </a:r>
                    </a:p>
                    <a:p>
                      <a:pPr marL="0" marR="0" lvl="0" indent="0" algn="l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2.New insert trial to be initiated to improve the Surface roughness</a:t>
                      </a:r>
                    </a:p>
                    <a:p>
                      <a:pPr marL="0" marR="0" lvl="0" indent="0" algn="l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u="sng" kern="12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Outflow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sz="1100" dirty="0">
                          <a:solidFill>
                            <a:prstClr val="black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1.Surface roughness Check frequency improved to F/Shift 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u="sng" kern="12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  <a:cs typeface="+mn-cs"/>
                      </a:endParaRPr>
                    </a:p>
                    <a:p>
                      <a:pPr marL="0" marR="0" lvl="0" indent="0" algn="l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2.Limit Sample provided for easy identifying the defects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algn="l"/>
                      <a:endParaRPr lang="en-US" sz="10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1) O</a:t>
                      </a:r>
                    </a:p>
                    <a:p>
                      <a:pPr marL="228600" indent="-228600" algn="l">
                        <a:buAutoNum type="arabicParenR"/>
                      </a:pPr>
                      <a:endParaRPr lang="en-US" sz="10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marL="228600" indent="-228600" algn="l">
                        <a:buAutoNum type="arabicParenR"/>
                      </a:pPr>
                      <a:endParaRPr lang="en-US" sz="10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marL="228600" indent="-228600" algn="l">
                        <a:buAutoNum type="arabicParenR" startAt="2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∆</a:t>
                      </a:r>
                    </a:p>
                    <a:p>
                      <a:pPr marL="228600" indent="-228600" algn="l">
                        <a:buAutoNum type="arabicParenR" startAt="2"/>
                      </a:pPr>
                      <a:endParaRPr lang="en-US" sz="10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marL="228600" indent="-228600" algn="l">
                        <a:buAutoNum type="arabicParenR" startAt="2"/>
                      </a:pPr>
                      <a:endParaRPr lang="en-US" sz="10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marL="228600" indent="-228600" algn="l">
                        <a:buAutoNum type="arabi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</a:t>
                      </a:r>
                    </a:p>
                    <a:p>
                      <a:pPr marL="228600" indent="-228600" algn="l">
                        <a:buAutoNum type="arabicParenR"/>
                      </a:pPr>
                      <a:endParaRPr lang="en-US" sz="10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  <a:p>
                      <a:pPr marL="228600" indent="-228600" algn="l">
                        <a:buAutoNum type="arabicParenR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</a:t>
                      </a:r>
                      <a:endParaRPr lang="en-IN" sz="1000" dirty="0">
                        <a:solidFill>
                          <a:schemeClr val="tx1"/>
                        </a:solidFill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225284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7568B655-6468-4FBD-853D-52334CC74C02}"/>
              </a:ext>
            </a:extLst>
          </p:cNvPr>
          <p:cNvGrpSpPr/>
          <p:nvPr/>
        </p:nvGrpSpPr>
        <p:grpSpPr>
          <a:xfrm>
            <a:off x="3312711" y="1109962"/>
            <a:ext cx="2066811" cy="991970"/>
            <a:chOff x="0" y="0"/>
            <a:chExt cx="3262589" cy="173540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6C4A57-8D89-4310-B1C0-37CA0A6DDD78}"/>
                </a:ext>
              </a:extLst>
            </p:cNvPr>
            <p:cNvSpPr/>
            <p:nvPr/>
          </p:nvSpPr>
          <p:spPr>
            <a:xfrm>
              <a:off x="11215" y="0"/>
              <a:ext cx="3251374" cy="189408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7000" tIns="27000" rIns="27000" bIns="27000" rtlCol="0" anchor="ctr" anchorCtr="0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r>
                <a:rPr kumimoji="1" lang="en-US" sz="1050" b="1">
                  <a:solidFill>
                    <a:prstClr val="black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CLAIM PART</a:t>
              </a:r>
              <a:endParaRPr kumimoji="1" lang="en-IN" sz="1050" b="1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38D6D0-C875-4BB5-B6DB-0A363768E364}"/>
                </a:ext>
              </a:extLst>
            </p:cNvPr>
            <p:cNvGrpSpPr/>
            <p:nvPr/>
          </p:nvGrpSpPr>
          <p:grpSpPr>
            <a:xfrm>
              <a:off x="0" y="183261"/>
              <a:ext cx="1833055" cy="1552144"/>
              <a:chOff x="0" y="183261"/>
              <a:chExt cx="2339132" cy="2026003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AF8C43B-D308-48AD-9AE9-8DC3C2C2D1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9047" t="14226" r="62042"/>
              <a:stretch/>
            </p:blipFill>
            <p:spPr bwMode="auto">
              <a:xfrm rot="5400000">
                <a:off x="668385" y="-485124"/>
                <a:ext cx="1002361" cy="23391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C16610D-4A1A-45C2-A649-C40A138A06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5283" t="14226" r="6738" b="3912"/>
              <a:stretch/>
            </p:blipFill>
            <p:spPr bwMode="auto">
              <a:xfrm rot="5400000">
                <a:off x="668590" y="568031"/>
                <a:ext cx="991693" cy="22907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251C81D4-57DE-4336-B1C2-6564A7CFA1E6}"/>
                  </a:ext>
                </a:extLst>
              </p:cNvPr>
              <p:cNvSpPr/>
              <p:nvPr/>
            </p:nvSpPr>
            <p:spPr>
              <a:xfrm>
                <a:off x="47692" y="1787990"/>
                <a:ext cx="725176" cy="411039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00B050"/>
                </a:solidFill>
                <a:prstDash val="solid"/>
                <a:miter lim="800000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square" rtlCol="0" anchor="t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900" b="1" i="0" u="none" strike="noStrike" kern="0" cap="none" spc="0" normalizeH="0" baseline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CD69B6B3-3A56-47BD-B1BE-04E8FB9D859E}"/>
                  </a:ext>
                </a:extLst>
              </p:cNvPr>
              <p:cNvSpPr/>
              <p:nvPr/>
            </p:nvSpPr>
            <p:spPr>
              <a:xfrm>
                <a:off x="47694" y="802049"/>
                <a:ext cx="725176" cy="411039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square" rtlCol="0" anchor="t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700" b="1" kern="0">
                    <a:solidFill>
                      <a:srgbClr val="FF0000"/>
                    </a:solidFill>
                    <a:latin typeface="Calibri" panose="020F0502020204030204"/>
                  </a:rPr>
                  <a:t>NG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A3624F5-0F73-48A9-8E89-F6FC61F1AD11}"/>
                </a:ext>
              </a:extLst>
            </p:cNvPr>
            <p:cNvGrpSpPr/>
            <p:nvPr/>
          </p:nvGrpSpPr>
          <p:grpSpPr>
            <a:xfrm>
              <a:off x="1997657" y="182771"/>
              <a:ext cx="1130590" cy="1552635"/>
              <a:chOff x="1997657" y="182771"/>
              <a:chExt cx="947837" cy="1970929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46A32AA-2572-4C8A-BA22-AC5F7F48F2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email">
                <a:lum bright="20000" contrast="4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7903" t="21070" r="70094" b="63875"/>
              <a:stretch/>
            </p:blipFill>
            <p:spPr bwMode="auto">
              <a:xfrm rot="5400000">
                <a:off x="1988160" y="198987"/>
                <a:ext cx="925812" cy="893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87CB850-D41C-47E9-856B-1DA12233DD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email">
                <a:lum bright="20000" contrast="4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2338" t="20378" r="13693" b="62901"/>
              <a:stretch/>
            </p:blipFill>
            <p:spPr bwMode="auto">
              <a:xfrm rot="5400000">
                <a:off x="2000497" y="1208702"/>
                <a:ext cx="942158" cy="9478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CDA5304-5064-4E07-98AA-BC976E8ADAF0}"/>
                  </a:ext>
                </a:extLst>
              </p:cNvPr>
              <p:cNvCxnSpPr/>
              <p:nvPr/>
            </p:nvCxnSpPr>
            <p:spPr>
              <a:xfrm>
                <a:off x="2430815" y="220161"/>
                <a:ext cx="7327" cy="356746"/>
              </a:xfrm>
              <a:prstGeom prst="line">
                <a:avLst/>
              </a:prstGeom>
              <a:noFill/>
              <a:ln w="3175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FF6FADE-4AFA-4E44-B3C2-C7A44ED4C757}"/>
                  </a:ext>
                </a:extLst>
              </p:cNvPr>
              <p:cNvCxnSpPr/>
              <p:nvPr/>
            </p:nvCxnSpPr>
            <p:spPr>
              <a:xfrm>
                <a:off x="2703982" y="212126"/>
                <a:ext cx="7327" cy="356746"/>
              </a:xfrm>
              <a:prstGeom prst="line">
                <a:avLst/>
              </a:prstGeom>
              <a:noFill/>
              <a:ln w="3175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99ACF34-AE17-4B4D-B9A7-92A14B1C8194}"/>
                  </a:ext>
                </a:extLst>
              </p:cNvPr>
              <p:cNvCxnSpPr/>
              <p:nvPr/>
            </p:nvCxnSpPr>
            <p:spPr>
              <a:xfrm flipV="1">
                <a:off x="2422023" y="290953"/>
                <a:ext cx="308741" cy="8339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FF0000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FD3CA98-9CCA-41F3-ACE5-EC4685ED2687}"/>
                  </a:ext>
                </a:extLst>
              </p:cNvPr>
              <p:cNvCxnSpPr/>
              <p:nvPr/>
            </p:nvCxnSpPr>
            <p:spPr>
              <a:xfrm>
                <a:off x="2232280" y="1264626"/>
                <a:ext cx="7327" cy="354474"/>
              </a:xfrm>
              <a:prstGeom prst="line">
                <a:avLst/>
              </a:prstGeom>
              <a:noFill/>
              <a:ln w="3175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9F3F6A3-CF00-4939-A54E-911EA0B86562}"/>
                  </a:ext>
                </a:extLst>
              </p:cNvPr>
              <p:cNvCxnSpPr/>
              <p:nvPr/>
            </p:nvCxnSpPr>
            <p:spPr>
              <a:xfrm>
                <a:off x="2768712" y="1282868"/>
                <a:ext cx="7327" cy="354474"/>
              </a:xfrm>
              <a:prstGeom prst="line">
                <a:avLst/>
              </a:prstGeom>
              <a:noFill/>
              <a:ln w="3175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DB5800B4-4373-41EB-8361-A44BDE4C9BFC}"/>
                  </a:ext>
                </a:extLst>
              </p:cNvPr>
              <p:cNvCxnSpPr/>
              <p:nvPr/>
            </p:nvCxnSpPr>
            <p:spPr>
              <a:xfrm flipV="1">
                <a:off x="2224954" y="1355126"/>
                <a:ext cx="571499" cy="247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E5F272C-BAA8-47F6-B5DD-0C4DFD85C8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726" y="2374245"/>
            <a:ext cx="2546682" cy="18761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3372C0-793D-493E-8CDB-25B84473154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6971" y="4779340"/>
            <a:ext cx="2326902" cy="171479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774509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5EEBDA-0657-4382-A5B6-F1B43279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C9C959-F616-4F00-93A6-61FD47CB6F0F}"/>
              </a:ext>
            </a:extLst>
          </p:cNvPr>
          <p:cNvSpPr txBox="1">
            <a:spLocks/>
          </p:cNvSpPr>
          <p:nvPr/>
        </p:nvSpPr>
        <p:spPr>
          <a:xfrm>
            <a:off x="130387" y="132080"/>
            <a:ext cx="9094893" cy="558800"/>
          </a:xfrm>
          <a:prstGeom prst="rect">
            <a:avLst/>
          </a:prstGeom>
        </p:spPr>
        <p:txBody>
          <a:bodyPr anchor="ctr" anchorCtr="0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kern="120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0" dirty="0"/>
              <a:t>Other Actions Initiated for eliminate the issues</a:t>
            </a:r>
            <a:endParaRPr lang="en-IN" b="0" dirty="0"/>
          </a:p>
        </p:txBody>
      </p:sp>
      <p:graphicFrame>
        <p:nvGraphicFramePr>
          <p:cNvPr id="25" name="表 8">
            <a:extLst>
              <a:ext uri="{FF2B5EF4-FFF2-40B4-BE49-F238E27FC236}">
                <a16:creationId xmlns:a16="http://schemas.microsoft.com/office/drawing/2014/main" id="{B2298FD7-23DB-4601-9A24-B6495F7F2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017789"/>
              </p:ext>
            </p:extLst>
          </p:nvPr>
        </p:nvGraphicFramePr>
        <p:xfrm>
          <a:off x="130387" y="880641"/>
          <a:ext cx="11950922" cy="5309117"/>
        </p:xfrm>
        <a:graphic>
          <a:graphicData uri="http://schemas.openxmlformats.org/drawingml/2006/table">
            <a:tbl>
              <a:tblPr/>
              <a:tblGrid>
                <a:gridCol w="1955289">
                  <a:extLst>
                    <a:ext uri="{9D8B030D-6E8A-4147-A177-3AD203B41FA5}">
                      <a16:colId xmlns:a16="http://schemas.microsoft.com/office/drawing/2014/main" val="2532385215"/>
                    </a:ext>
                  </a:extLst>
                </a:gridCol>
                <a:gridCol w="6319384">
                  <a:extLst>
                    <a:ext uri="{9D8B030D-6E8A-4147-A177-3AD203B41FA5}">
                      <a16:colId xmlns:a16="http://schemas.microsoft.com/office/drawing/2014/main" val="3488793860"/>
                    </a:ext>
                  </a:extLst>
                </a:gridCol>
                <a:gridCol w="1412362">
                  <a:extLst>
                    <a:ext uri="{9D8B030D-6E8A-4147-A177-3AD203B41FA5}">
                      <a16:colId xmlns:a16="http://schemas.microsoft.com/office/drawing/2014/main" val="2015034636"/>
                    </a:ext>
                  </a:extLst>
                </a:gridCol>
                <a:gridCol w="1403512">
                  <a:extLst>
                    <a:ext uri="{9D8B030D-6E8A-4147-A177-3AD203B41FA5}">
                      <a16:colId xmlns:a16="http://schemas.microsoft.com/office/drawing/2014/main" val="580003041"/>
                    </a:ext>
                  </a:extLst>
                </a:gridCol>
                <a:gridCol w="860375">
                  <a:extLst>
                    <a:ext uri="{9D8B030D-6E8A-4147-A177-3AD203B41FA5}">
                      <a16:colId xmlns:a16="http://schemas.microsoft.com/office/drawing/2014/main" val="1685350848"/>
                    </a:ext>
                  </a:extLst>
                </a:gridCol>
              </a:tblGrid>
              <a:tr h="665769"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　</a:t>
                      </a:r>
                      <a:r>
                        <a:rPr kumimoji="1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Problem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Activity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In Charge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Target Date</a:t>
                      </a:r>
                      <a:endParaRPr kumimoji="1" lang="ja-JP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Status</a:t>
                      </a: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165895"/>
                  </a:ext>
                </a:extLst>
              </a:tr>
              <a:tr h="863848"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Keyway Length Less</a:t>
                      </a:r>
                    </a:p>
                  </a:txBody>
                  <a:tcPr marL="91446" marR="91446" marT="45715" marB="45715" anchor="ctr" horzOverflow="overflow"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228600" marR="0" lvl="0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Sprocket Gauge Modification to capture Keyway length less parts to outflow</a:t>
                      </a: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Praveen /Abidali</a:t>
                      </a: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12.01.2022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 algn="l" defTabSz="914377" rtl="0" eaLnBrk="1" latinLnBrk="0" hangingPunct="1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algn="l" defTabSz="914377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O</a:t>
                      </a:r>
                      <a:endParaRPr kumimoji="1" lang="en-IN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5646062"/>
                  </a:ext>
                </a:extLst>
              </a:tr>
              <a:tr h="2208619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Reamer Missed</a:t>
                      </a:r>
                    </a:p>
                  </a:txBody>
                  <a:tcPr marL="91446" marR="91446" marT="45715" marB="45715" anchor="ctr" horzOverflow="overflow"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1.Process Sequence changed As per Bawal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(</a:t>
                      </a:r>
                      <a:r>
                        <a:rPr kumimoji="1" lang="en-US" altLang="ja-JP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Before </a:t>
                      </a: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Drill-Tap-Reamer After-Drill – Reamer-Tap)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endParaRPr kumimoji="1" lang="en-US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2.POKA YOKE Pin at Robo drill at output (Maker visit planed on Monday)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endParaRPr kumimoji="1" lang="en-US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3.POKA YOKE at Assy Inspection Gauge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endParaRPr kumimoji="1" lang="en-US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4.Rework SOP Revised and following</a:t>
                      </a: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Praveen –ME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Praveen-ME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Seema/Sathish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Seema</a:t>
                      </a: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13.01.2022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28</a:t>
                      </a:r>
                      <a:r>
                        <a:rPr kumimoji="1" lang="en-US" altLang="ja-JP" sz="12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th</a:t>
                      </a: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 Feb 22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20.12.22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01.02.22</a:t>
                      </a: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∆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O</a:t>
                      </a:r>
                      <a:endParaRPr kumimoji="1" lang="en-IN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355697"/>
                  </a:ext>
                </a:extLst>
              </a:tr>
              <a:tr h="1512079"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Roughness</a:t>
                      </a: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1.Tool life established based on Roughness Values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endParaRPr kumimoji="1" lang="en-US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2.Machine Basic condition checking with the help of maker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endParaRPr kumimoji="1" lang="en-US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3.New Insert trails.</a:t>
                      </a: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Praveen-ME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Praveen-ME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Praveen -ME</a:t>
                      </a: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06.02.22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28</a:t>
                      </a:r>
                      <a:r>
                        <a:rPr kumimoji="1" lang="en-US" altLang="ja-JP" sz="12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th</a:t>
                      </a: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 Feb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30.03.22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∆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∆</a:t>
                      </a:r>
                      <a:endParaRPr kumimoji="1" lang="en-IN" altLang="ja-JP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1446" marR="91446" marT="45715" marB="45715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61990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5E08CAC9-6E34-4D05-BADF-B854E0B13E14}"/>
              </a:ext>
            </a:extLst>
          </p:cNvPr>
          <p:cNvSpPr txBox="1"/>
          <p:nvPr/>
        </p:nvSpPr>
        <p:spPr>
          <a:xfrm>
            <a:off x="0" y="6253932"/>
            <a:ext cx="12192000" cy="604068"/>
          </a:xfrm>
          <a:prstGeom prst="rect">
            <a:avLst/>
          </a:prstGeom>
          <a:solidFill>
            <a:srgbClr val="FF0000"/>
          </a:solidFill>
        </p:spPr>
        <p:txBody>
          <a:bodyPr wrap="square" lIns="72000" tIns="72000" rIns="72000" bIns="72000" rtlCol="0" anchor="ctr" anchorCtr="0">
            <a:noAutofit/>
          </a:bodyPr>
          <a:lstStyle/>
          <a:p>
            <a:pPr lvl="0" algn="ctr">
              <a:defRPr/>
            </a:pPr>
            <a:r>
              <a:rPr kumimoji="1" lang="en-US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Immediate Actions are initiated  and permanent actions are planed</a:t>
            </a:r>
            <a:endParaRPr kumimoji="1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674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5EEBDA-0657-4382-A5B6-F1B43279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C9C959-F616-4F00-93A6-61FD47CB6F0F}"/>
              </a:ext>
            </a:extLst>
          </p:cNvPr>
          <p:cNvSpPr txBox="1">
            <a:spLocks/>
          </p:cNvSpPr>
          <p:nvPr/>
        </p:nvSpPr>
        <p:spPr>
          <a:xfrm>
            <a:off x="130387" y="132080"/>
            <a:ext cx="9094893" cy="558800"/>
          </a:xfrm>
          <a:prstGeom prst="rect">
            <a:avLst/>
          </a:prstGeom>
        </p:spPr>
        <p:txBody>
          <a:bodyPr anchor="ctr" anchorCtr="0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kern="120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0" dirty="0"/>
              <a:t>Effectiveness</a:t>
            </a:r>
            <a:endParaRPr lang="en-IN" b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08CAC9-6E34-4D05-BADF-B854E0B13E14}"/>
              </a:ext>
            </a:extLst>
          </p:cNvPr>
          <p:cNvSpPr txBox="1"/>
          <p:nvPr/>
        </p:nvSpPr>
        <p:spPr>
          <a:xfrm>
            <a:off x="0" y="6253932"/>
            <a:ext cx="12192000" cy="604068"/>
          </a:xfrm>
          <a:prstGeom prst="rect">
            <a:avLst/>
          </a:prstGeom>
          <a:solidFill>
            <a:srgbClr val="FF0000"/>
          </a:solidFill>
        </p:spPr>
        <p:txBody>
          <a:bodyPr wrap="square" lIns="72000" tIns="72000" rIns="72000" bIns="72000" rtlCol="0" anchor="ctr" anchorCtr="0">
            <a:noAutofit/>
          </a:bodyPr>
          <a:lstStyle/>
          <a:p>
            <a:pPr lvl="0" algn="ctr">
              <a:defRPr/>
            </a:pPr>
            <a:r>
              <a:rPr kumimoji="1" lang="en-US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Further Effectiveness are under monitoring.</a:t>
            </a:r>
            <a:endParaRPr kumimoji="1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7A6CE7A-2002-4E59-9BBD-268D8E5F5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6929316"/>
              </p:ext>
            </p:extLst>
          </p:nvPr>
        </p:nvGraphicFramePr>
        <p:xfrm>
          <a:off x="130387" y="719666"/>
          <a:ext cx="11950922" cy="1776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3A19C10-8605-4584-BD2D-4B088B7715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0373826"/>
              </p:ext>
            </p:extLst>
          </p:nvPr>
        </p:nvGraphicFramePr>
        <p:xfrm>
          <a:off x="120539" y="2584754"/>
          <a:ext cx="11950922" cy="1712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B179A07-5127-4124-AAF6-DE9EF90399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8610083"/>
              </p:ext>
            </p:extLst>
          </p:nvPr>
        </p:nvGraphicFramePr>
        <p:xfrm>
          <a:off x="120539" y="4417792"/>
          <a:ext cx="11950922" cy="1712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EDF571C-B546-492B-BBC9-E67E58332073}"/>
              </a:ext>
            </a:extLst>
          </p:cNvPr>
          <p:cNvSpPr txBox="1"/>
          <p:nvPr/>
        </p:nvSpPr>
        <p:spPr>
          <a:xfrm>
            <a:off x="2660897" y="4785318"/>
            <a:ext cx="21248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77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0" i="0" u="none" strike="noStrike" dirty="0">
                <a:solidFill>
                  <a:srgbClr val="000000"/>
                </a:solidFill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1.Insert Indexing frequency further reduced and set to 800 / edge </a:t>
            </a:r>
          </a:p>
          <a:p>
            <a:pPr marL="0" marR="0" lvl="0" indent="0" algn="l" defTabSz="914377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900" b="0" i="0" u="none" strike="noStrike" dirty="0">
              <a:solidFill>
                <a:srgbClr val="000000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0" marR="0" lvl="0" indent="0" algn="l" defTabSz="914377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900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2.Checkpoint added at Process &amp; Final Inspection</a:t>
            </a:r>
            <a:endParaRPr lang="en-IN" sz="900" b="0" i="0" u="none" strike="noStrike" dirty="0">
              <a:solidFill>
                <a:srgbClr val="000000"/>
              </a:solidFill>
              <a:effectLst/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8975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ordArt 2" descr="Paper bag">
            <a:extLst>
              <a:ext uri="{FF2B5EF4-FFF2-40B4-BE49-F238E27FC236}">
                <a16:creationId xmlns:a16="http://schemas.microsoft.com/office/drawing/2014/main" id="{6CE08D25-A766-48CA-A625-F40A362BF04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729245" y="571081"/>
            <a:ext cx="6197600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eaLnBrk="1" hangingPunct="1">
              <a:defRPr/>
            </a:pPr>
            <a:r>
              <a:rPr lang="en-US" sz="2400" kern="10" dirty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Times New Roman"/>
                <a:cs typeface="Times New Roman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501240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5773C9D-B75E-46D2-9F8E-AF4A51B932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025707" y="2418661"/>
            <a:ext cx="2132176" cy="4696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E50504-44BF-4835-8DAE-C08973AE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7" y="132080"/>
            <a:ext cx="11238653" cy="5588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0" dirty="0">
                <a:latin typeface="Meiryo UI" panose="020B0604030504040204" pitchFamily="34" charset="-128"/>
                <a:ea typeface="Meiryo UI" panose="020B0604030504040204" pitchFamily="34" charset="-128"/>
              </a:rPr>
              <a:t>Problem Description</a:t>
            </a:r>
            <a:endParaRPr lang="en-IN" sz="2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EFF9A-086D-41AC-A21E-49FE823D7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2805E-6D50-43BA-8D18-41ECB12575F8}" type="slidenum">
              <a:rPr kumimoji="1" lang="ja-JP" altLang="en-US" sz="933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Arial Unicode MS" panose="020B0604020202020204" pitchFamily="50" charset="-128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933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Arial Unicode MS" panose="020B0604020202020204" pitchFamily="50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663135-090D-46A2-A2FE-A31CE9C63D68}"/>
              </a:ext>
            </a:extLst>
          </p:cNvPr>
          <p:cNvSpPr/>
          <p:nvPr/>
        </p:nvSpPr>
        <p:spPr>
          <a:xfrm>
            <a:off x="130386" y="683574"/>
            <a:ext cx="11950923" cy="3302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PROBLEM DETAILS</a:t>
            </a:r>
            <a:endParaRPr kumimoji="1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57" name="正方形/長方形 36">
            <a:extLst>
              <a:ext uri="{FF2B5EF4-FFF2-40B4-BE49-F238E27FC236}">
                <a16:creationId xmlns:a16="http://schemas.microsoft.com/office/drawing/2014/main" id="{EDC9AB9B-FA03-4B2D-9BCC-710098DA449A}"/>
              </a:ext>
            </a:extLst>
          </p:cNvPr>
          <p:cNvSpPr/>
          <p:nvPr/>
        </p:nvSpPr>
        <p:spPr>
          <a:xfrm>
            <a:off x="0" y="6398010"/>
            <a:ext cx="12191999" cy="448903"/>
          </a:xfrm>
          <a:prstGeom prst="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dirty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Roughness Observed in Higher Level and Part belongs to Line 6 according to Identification mark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4A5CDEAE-1D62-4221-B7FD-59B22ABD4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619608"/>
              </p:ext>
            </p:extLst>
          </p:nvPr>
        </p:nvGraphicFramePr>
        <p:xfrm>
          <a:off x="97139" y="1061294"/>
          <a:ext cx="4562300" cy="2376690"/>
        </p:xfrm>
        <a:graphic>
          <a:graphicData uri="http://schemas.openxmlformats.org/drawingml/2006/table">
            <a:tbl>
              <a:tblPr/>
              <a:tblGrid>
                <a:gridCol w="1477233">
                  <a:extLst>
                    <a:ext uri="{9D8B030D-6E8A-4147-A177-3AD203B41FA5}">
                      <a16:colId xmlns:a16="http://schemas.microsoft.com/office/drawing/2014/main" val="277260963"/>
                    </a:ext>
                  </a:extLst>
                </a:gridCol>
                <a:gridCol w="3085067">
                  <a:extLst>
                    <a:ext uri="{9D8B030D-6E8A-4147-A177-3AD203B41FA5}">
                      <a16:colId xmlns:a16="http://schemas.microsoft.com/office/drawing/2014/main" val="771063778"/>
                    </a:ext>
                  </a:extLst>
                </a:gridCol>
              </a:tblGrid>
              <a:tr h="4753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Issue: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Face Surface Roughness issue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115127"/>
                  </a:ext>
                </a:extLst>
              </a:tr>
              <a:tr h="4753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Model: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K0PG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362049"/>
                  </a:ext>
                </a:extLst>
              </a:tr>
              <a:tr h="4753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Part: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Shaft Comp Cam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187771"/>
                  </a:ext>
                </a:extLst>
              </a:tr>
              <a:tr h="4753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No Of Cases: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571278"/>
                  </a:ext>
                </a:extLst>
              </a:tr>
              <a:tr h="4753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Date: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05.02.2022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952755"/>
                  </a:ext>
                </a:extLst>
              </a:tr>
            </a:tbl>
          </a:graphicData>
        </a:graphic>
      </p:graphicFrame>
      <p:pic>
        <p:nvPicPr>
          <p:cNvPr id="50" name="Picture 49">
            <a:extLst>
              <a:ext uri="{FF2B5EF4-FFF2-40B4-BE49-F238E27FC236}">
                <a16:creationId xmlns:a16="http://schemas.microsoft.com/office/drawing/2014/main" id="{5A8BE998-C69B-4DA9-A751-66DC97A40B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3493" y="1414966"/>
            <a:ext cx="1428625" cy="13383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C9DB03-46F0-4148-A6D1-74A282B28B2F}"/>
              </a:ext>
            </a:extLst>
          </p:cNvPr>
          <p:cNvSpPr/>
          <p:nvPr/>
        </p:nvSpPr>
        <p:spPr>
          <a:xfrm>
            <a:off x="4743492" y="1100925"/>
            <a:ext cx="3096000" cy="26696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IN" sz="14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CLAIM PART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C01342-D3E7-4EF9-A259-BD2E790E3618}"/>
              </a:ext>
            </a:extLst>
          </p:cNvPr>
          <p:cNvSpPr/>
          <p:nvPr/>
        </p:nvSpPr>
        <p:spPr>
          <a:xfrm>
            <a:off x="8471460" y="1082726"/>
            <a:ext cx="3096000" cy="26696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IN" sz="14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OK PART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0F353AD-7290-4974-BBA4-C70185EF0ACB}"/>
              </a:ext>
            </a:extLst>
          </p:cNvPr>
          <p:cNvSpPr/>
          <p:nvPr/>
        </p:nvSpPr>
        <p:spPr>
          <a:xfrm>
            <a:off x="7950797" y="4293881"/>
            <a:ext cx="464695" cy="912390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4B4DA-FCB5-4A6F-9B5D-4FFC3FF716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2925" y="1414966"/>
            <a:ext cx="1608777" cy="180792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E9B07D6-641D-4673-9BAF-2B02160C6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046507"/>
              </p:ext>
            </p:extLst>
          </p:nvPr>
        </p:nvGraphicFramePr>
        <p:xfrm>
          <a:off x="97139" y="3951596"/>
          <a:ext cx="4597571" cy="2371714"/>
        </p:xfrm>
        <a:graphic>
          <a:graphicData uri="http://schemas.openxmlformats.org/drawingml/2006/table">
            <a:tbl>
              <a:tblPr/>
              <a:tblGrid>
                <a:gridCol w="932164">
                  <a:extLst>
                    <a:ext uri="{9D8B030D-6E8A-4147-A177-3AD203B41FA5}">
                      <a16:colId xmlns:a16="http://schemas.microsoft.com/office/drawing/2014/main" val="3062248218"/>
                    </a:ext>
                  </a:extLst>
                </a:gridCol>
                <a:gridCol w="766621">
                  <a:extLst>
                    <a:ext uri="{9D8B030D-6E8A-4147-A177-3AD203B41FA5}">
                      <a16:colId xmlns:a16="http://schemas.microsoft.com/office/drawing/2014/main" val="3893444612"/>
                    </a:ext>
                  </a:extLst>
                </a:gridCol>
                <a:gridCol w="598015">
                  <a:extLst>
                    <a:ext uri="{9D8B030D-6E8A-4147-A177-3AD203B41FA5}">
                      <a16:colId xmlns:a16="http://schemas.microsoft.com/office/drawing/2014/main" val="2730041125"/>
                    </a:ext>
                  </a:extLst>
                </a:gridCol>
                <a:gridCol w="803465">
                  <a:extLst>
                    <a:ext uri="{9D8B030D-6E8A-4147-A177-3AD203B41FA5}">
                      <a16:colId xmlns:a16="http://schemas.microsoft.com/office/drawing/2014/main" val="1443649682"/>
                    </a:ext>
                  </a:extLst>
                </a:gridCol>
                <a:gridCol w="1497306">
                  <a:extLst>
                    <a:ext uri="{9D8B030D-6E8A-4147-A177-3AD203B41FA5}">
                      <a16:colId xmlns:a16="http://schemas.microsoft.com/office/drawing/2014/main" val="301610433"/>
                    </a:ext>
                  </a:extLst>
                </a:gridCol>
              </a:tblGrid>
              <a:tr h="7402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Location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Checked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OK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Suspected (Visual)</a:t>
                      </a:r>
                      <a:endParaRPr lang="en-IN" sz="1200" b="0" i="0" u="none" strike="noStrike" dirty="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Remarks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650286"/>
                  </a:ext>
                </a:extLst>
              </a:tr>
              <a:tr h="593580">
                <a:tc>
                  <a:txBody>
                    <a:bodyPr/>
                    <a:lstStyle/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Map-ID Gujrat</a:t>
                      </a:r>
                      <a:endParaRPr lang="en-IN" sz="1200" b="0" i="0" u="none" strike="noStrike" dirty="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3,458</a:t>
                      </a:r>
                      <a:endParaRPr lang="en-IN" sz="1200" b="0" i="0" u="none" strike="noStrike" dirty="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3,442</a:t>
                      </a:r>
                      <a:endParaRPr lang="en-IN" sz="1200" b="0" i="0" u="none" strike="noStrike" dirty="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16</a:t>
                      </a:r>
                      <a:endParaRPr lang="en-IN" sz="1200" b="0" i="0" u="none" strike="noStrike" dirty="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dirty="0">
                          <a:solidFill>
                            <a:srgbClr val="0000FF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Rz is Ok, There is Visually difference available.</a:t>
                      </a:r>
                      <a:endParaRPr lang="en-IN" dirty="0"/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92458"/>
                  </a:ext>
                </a:extLst>
              </a:tr>
              <a:tr h="739730">
                <a:tc>
                  <a:txBody>
                    <a:bodyPr/>
                    <a:lstStyle/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Map-ID Bangalore</a:t>
                      </a:r>
                      <a:endParaRPr lang="en-IN" sz="1200" b="0" i="0" u="none" strike="noStrike" dirty="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2,500</a:t>
                      </a:r>
                      <a:endParaRPr lang="en-IN" sz="1200" b="0" i="0" u="none" strike="noStrike" dirty="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2,488</a:t>
                      </a:r>
                      <a:endParaRPr lang="en-IN" sz="1200" b="0" i="0" u="none" strike="noStrike" dirty="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12</a:t>
                      </a:r>
                      <a:endParaRPr lang="en-IN" sz="1200" b="0" i="0" u="none" strike="noStrike" dirty="0"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dirty="0">
                          <a:solidFill>
                            <a:srgbClr val="0000FF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Rz is Ok, There is Visually difference available.</a:t>
                      </a:r>
                      <a:endParaRPr lang="en-IN" dirty="0"/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50906"/>
                  </a:ext>
                </a:extLst>
              </a:tr>
              <a:tr h="2981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Meiryo UI  "/>
                          <a:ea typeface="Meiryo" panose="020B0604030504040204" pitchFamily="34" charset="-128"/>
                        </a:rPr>
                        <a:t>Total</a:t>
                      </a:r>
                      <a:endParaRPr lang="en-IN" sz="1200" b="0" i="0" u="none" strike="noStrike" dirty="0">
                        <a:effectLst/>
                        <a:latin typeface="Meiryo UI  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Meiryo UI  "/>
                          <a:ea typeface="Meiryo" panose="020B0604030504040204" pitchFamily="34" charset="-128"/>
                        </a:rPr>
                        <a:t>5,958</a:t>
                      </a:r>
                      <a:endParaRPr lang="en-IN" sz="1200" b="0" i="0" u="none" strike="noStrike" dirty="0">
                        <a:effectLst/>
                        <a:latin typeface="Meiryo UI  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Meiryo UI  "/>
                          <a:ea typeface="Meiryo" panose="020B0604030504040204" pitchFamily="34" charset="-128"/>
                        </a:rPr>
                        <a:t>5,930</a:t>
                      </a:r>
                      <a:endParaRPr lang="en-IN" sz="1200" b="0" i="0" u="none" strike="noStrike" dirty="0">
                        <a:effectLst/>
                        <a:latin typeface="Meiryo UI  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effectLst/>
                          <a:latin typeface="Meiryo UI  "/>
                          <a:ea typeface="Meiryo" panose="020B0604030504040204" pitchFamily="34" charset="-128"/>
                        </a:rPr>
                        <a:t>28</a:t>
                      </a:r>
                      <a:endParaRPr lang="en-IN" sz="1200" b="0" i="0" u="none" strike="noStrike" dirty="0">
                        <a:effectLst/>
                        <a:latin typeface="Meiryo UI  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IN" sz="1200" b="0" i="0" u="none" strike="noStrike" dirty="0">
                        <a:effectLst/>
                        <a:latin typeface="Meiryo UI  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581702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64911DB4-2DF6-4717-8F01-C7EBF366C8F8}"/>
              </a:ext>
            </a:extLst>
          </p:cNvPr>
          <p:cNvSpPr/>
          <p:nvPr/>
        </p:nvSpPr>
        <p:spPr>
          <a:xfrm>
            <a:off x="110691" y="3558770"/>
            <a:ext cx="4572000" cy="33023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SEGREGATION DATA</a:t>
            </a:r>
            <a:endParaRPr kumimoji="1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220574-B0A1-43D0-84D5-F3E9EA0EC34B}"/>
              </a:ext>
            </a:extLst>
          </p:cNvPr>
          <p:cNvSpPr/>
          <p:nvPr/>
        </p:nvSpPr>
        <p:spPr>
          <a:xfrm>
            <a:off x="4743492" y="3404401"/>
            <a:ext cx="7344000" cy="1699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LINE IDENTIFICATION</a:t>
            </a:r>
            <a:endParaRPr kumimoji="1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9048D0-92BD-4B02-9795-F17DD424679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871423" y="1661928"/>
            <a:ext cx="2043224" cy="1449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E4E158-3662-45D4-BED1-B7B1A42C9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1076566" y="2219813"/>
            <a:ext cx="285790" cy="7811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52C4490-0058-45C3-A96E-A79A6BDC1B8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313056" y="3825159"/>
            <a:ext cx="1264712" cy="87265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B6B81C-2092-4EE2-AA9F-30CDCA5C201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2227" y="1419602"/>
            <a:ext cx="1388337" cy="13544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7A85D4-1A64-4316-9295-C560B2314537}"/>
              </a:ext>
            </a:extLst>
          </p:cNvPr>
          <p:cNvSpPr/>
          <p:nvPr/>
        </p:nvSpPr>
        <p:spPr>
          <a:xfrm>
            <a:off x="4743492" y="2753288"/>
            <a:ext cx="1428625" cy="63595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r>
              <a:rPr kumimoji="1" lang="en-IN" sz="11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Spec:12.5 Rz max</a:t>
            </a:r>
          </a:p>
          <a:p>
            <a:r>
              <a:rPr kumimoji="1" lang="en-IN" sz="11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Act:   11.053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407C1E-7F66-4B88-8DE6-5759BE014D98}"/>
              </a:ext>
            </a:extLst>
          </p:cNvPr>
          <p:cNvSpPr/>
          <p:nvPr/>
        </p:nvSpPr>
        <p:spPr>
          <a:xfrm>
            <a:off x="8492226" y="2763755"/>
            <a:ext cx="1428625" cy="63595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r>
              <a:rPr kumimoji="1" lang="en-IN" sz="11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Spec:12.5 Rz max</a:t>
            </a:r>
          </a:p>
          <a:p>
            <a:r>
              <a:rPr kumimoji="1" lang="en-IN" sz="11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Act:   7.286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7BB75EF-6983-463C-A2A5-09083F6DCAD7}"/>
              </a:ext>
            </a:extLst>
          </p:cNvPr>
          <p:cNvCxnSpPr>
            <a:cxnSpLocks/>
          </p:cNvCxnSpPr>
          <p:nvPr/>
        </p:nvCxnSpPr>
        <p:spPr>
          <a:xfrm flipV="1">
            <a:off x="8415492" y="4358464"/>
            <a:ext cx="1381651" cy="2678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AB9697-1D79-46E7-AF2A-11F0BCDF69F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7774" y="3620128"/>
            <a:ext cx="1659014" cy="2736552"/>
          </a:xfrm>
          <a:prstGeom prst="rect">
            <a:avLst/>
          </a:prstGeom>
        </p:spPr>
      </p:pic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6A27F25A-2A22-41F4-9D7D-8BC0A364F5FB}"/>
              </a:ext>
            </a:extLst>
          </p:cNvPr>
          <p:cNvSpPr/>
          <p:nvPr/>
        </p:nvSpPr>
        <p:spPr>
          <a:xfrm>
            <a:off x="10390916" y="4766964"/>
            <a:ext cx="1657089" cy="680662"/>
          </a:xfrm>
          <a:prstGeom prst="roundRect">
            <a:avLst/>
          </a:prstGeom>
          <a:solidFill>
            <a:srgbClr val="0000FF">
              <a:alpha val="4902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36D0352-D818-40F5-97F4-5F6E5008168D}"/>
              </a:ext>
            </a:extLst>
          </p:cNvPr>
          <p:cNvSpPr/>
          <p:nvPr/>
        </p:nvSpPr>
        <p:spPr>
          <a:xfrm>
            <a:off x="7949240" y="5727936"/>
            <a:ext cx="2217560" cy="595374"/>
          </a:xfrm>
          <a:prstGeom prst="wedgeRectCallout">
            <a:avLst>
              <a:gd name="adj1" fmla="val 62707"/>
              <a:gd name="adj2" fmla="val -12698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IN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Line Mark on the Dia 13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IN" sz="1200" b="1" u="sng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Identification is Line 6</a:t>
            </a:r>
          </a:p>
        </p:txBody>
      </p:sp>
    </p:spTree>
    <p:extLst>
      <p:ext uri="{BB962C8B-B14F-4D97-AF65-F5344CB8AC3E}">
        <p14:creationId xmlns:p14="http://schemas.microsoft.com/office/powerpoint/2010/main" val="2656799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436D0-7ABA-4D2F-AE9A-D68A2C2F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E76C88F-3118-4D05-BD77-8E8BEC7F1693}"/>
              </a:ext>
            </a:extLst>
          </p:cNvPr>
          <p:cNvSpPr txBox="1">
            <a:spLocks/>
          </p:cNvSpPr>
          <p:nvPr/>
        </p:nvSpPr>
        <p:spPr>
          <a:xfrm>
            <a:off x="130387" y="132080"/>
            <a:ext cx="11238653" cy="558800"/>
          </a:xfrm>
          <a:prstGeom prst="rect">
            <a:avLst/>
          </a:prstGeom>
        </p:spPr>
        <p:txBody>
          <a:bodyPr anchor="ctr" anchorCtr="0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kern="120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0" dirty="0">
                <a:latin typeface="Meiryo UI" panose="020B0604030504040204" pitchFamily="34" charset="-128"/>
                <a:ea typeface="Meiryo UI" panose="020B0604030504040204" pitchFamily="34" charset="-128"/>
              </a:rPr>
              <a:t>Visual Suspected Parts Face Roughness Data.</a:t>
            </a:r>
            <a:endParaRPr lang="en-IN" sz="2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467845-F435-4DD8-8B41-CCEF7775C706}"/>
              </a:ext>
            </a:extLst>
          </p:cNvPr>
          <p:cNvSpPr txBox="1"/>
          <p:nvPr/>
        </p:nvSpPr>
        <p:spPr>
          <a:xfrm>
            <a:off x="204804" y="690880"/>
            <a:ext cx="2976347" cy="318523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kumimoji="1" 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Sample reports</a:t>
            </a:r>
            <a:endParaRPr kumimoji="1" lang="en-IN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CFCBC1-972B-44FA-96BD-07BC6C22A2A2}"/>
              </a:ext>
            </a:extLst>
          </p:cNvPr>
          <p:cNvSpPr txBox="1"/>
          <p:nvPr/>
        </p:nvSpPr>
        <p:spPr>
          <a:xfrm>
            <a:off x="0" y="6253932"/>
            <a:ext cx="12192000" cy="604068"/>
          </a:xfrm>
          <a:prstGeom prst="rect">
            <a:avLst/>
          </a:prstGeom>
          <a:solidFill>
            <a:srgbClr val="FF0000"/>
          </a:solidFill>
        </p:spPr>
        <p:txBody>
          <a:bodyPr wrap="square" lIns="72000" tIns="72000" rIns="72000" bIns="72000" rtlCol="0" anchor="ctr" anchorCtr="0">
            <a:noAutofit/>
          </a:bodyPr>
          <a:lstStyle/>
          <a:p>
            <a:pPr lvl="0" algn="ctr">
              <a:defRPr/>
            </a:pPr>
            <a:r>
              <a:rPr kumimoji="1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Visual suspected parts checked and found in the range of 9.661 Rz~11.578 Rz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63AF61-5F98-47F4-BF6E-9216CCD618F1}"/>
              </a:ext>
            </a:extLst>
          </p:cNvPr>
          <p:cNvSpPr/>
          <p:nvPr/>
        </p:nvSpPr>
        <p:spPr>
          <a:xfrm>
            <a:off x="184599" y="5154010"/>
            <a:ext cx="2233598" cy="6040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9.661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873BBA-5FA5-408B-A953-F72B455A99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10991" y="3234233"/>
            <a:ext cx="1401018" cy="22133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22129FB-DC4F-4673-AA1E-F4717F88A6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522104" y="1319065"/>
            <a:ext cx="2243869" cy="20932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1A5141F-6D44-43A1-931D-83C26AF57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395" y="3640421"/>
            <a:ext cx="2130497" cy="1419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C75FCA3-84B2-4F58-896E-489AD83D0D0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4829153" y="1272771"/>
            <a:ext cx="2279690" cy="220864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6E16402-576E-4A78-ACD8-E94F67F3E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152" y="3640421"/>
            <a:ext cx="2279689" cy="14209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D2D43DD-F473-40F5-A4A1-CDD09F7A2360}"/>
              </a:ext>
            </a:extLst>
          </p:cNvPr>
          <p:cNvSpPr/>
          <p:nvPr/>
        </p:nvSpPr>
        <p:spPr>
          <a:xfrm>
            <a:off x="2597395" y="5152896"/>
            <a:ext cx="2093286" cy="6040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9.685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58DA5E-3BCB-4A3D-9967-6485648A1E5C}"/>
              </a:ext>
            </a:extLst>
          </p:cNvPr>
          <p:cNvSpPr/>
          <p:nvPr/>
        </p:nvSpPr>
        <p:spPr>
          <a:xfrm>
            <a:off x="5142226" y="5152896"/>
            <a:ext cx="1896531" cy="6040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11.578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2A93AD3-BAB7-43B7-B2DB-89966B872B4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t="5773" b="17286"/>
          <a:stretch/>
        </p:blipFill>
        <p:spPr>
          <a:xfrm>
            <a:off x="7247314" y="3607160"/>
            <a:ext cx="2279689" cy="14601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34F7712-421C-4A39-9977-4DA1187D43C7}"/>
              </a:ext>
            </a:extLst>
          </p:cNvPr>
          <p:cNvSpPr/>
          <p:nvPr/>
        </p:nvSpPr>
        <p:spPr>
          <a:xfrm>
            <a:off x="7371146" y="5152896"/>
            <a:ext cx="1993255" cy="6040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9.573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3535E702-D43B-4AC5-AA46-817FFE965A8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5548" y="3622016"/>
            <a:ext cx="2134424" cy="1437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B038E4CF-9F6A-4D4C-A4B0-D2A94F5329F1}"/>
              </a:ext>
            </a:extLst>
          </p:cNvPr>
          <p:cNvSpPr/>
          <p:nvPr/>
        </p:nvSpPr>
        <p:spPr>
          <a:xfrm>
            <a:off x="9785548" y="5152896"/>
            <a:ext cx="2134424" cy="6040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10.096</a:t>
            </a:r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1" name="図 7">
            <a:extLst>
              <a:ext uri="{FF2B5EF4-FFF2-40B4-BE49-F238E27FC236}">
                <a16:creationId xmlns:a16="http://schemas.microsoft.com/office/drawing/2014/main" id="{D79B9AE1-98E5-4DDC-83B1-F8AE4280B01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895" t="17350" r="16033" b="27818"/>
          <a:stretch/>
        </p:blipFill>
        <p:spPr>
          <a:xfrm rot="10800000">
            <a:off x="204801" y="1243773"/>
            <a:ext cx="2213396" cy="2213396"/>
          </a:xfrm>
          <a:prstGeom prst="rect">
            <a:avLst/>
          </a:prstGeom>
        </p:spPr>
      </p:pic>
      <p:pic>
        <p:nvPicPr>
          <p:cNvPr id="23" name="図 9">
            <a:extLst>
              <a:ext uri="{FF2B5EF4-FFF2-40B4-BE49-F238E27FC236}">
                <a16:creationId xmlns:a16="http://schemas.microsoft.com/office/drawing/2014/main" id="{9938A7A3-28BC-4DA3-806E-D17CE35792D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6033" t="22276" r="12322" b="25891"/>
          <a:stretch/>
        </p:blipFill>
        <p:spPr>
          <a:xfrm rot="10800000">
            <a:off x="7247315" y="1272082"/>
            <a:ext cx="2279689" cy="2197948"/>
          </a:xfrm>
          <a:prstGeom prst="rect">
            <a:avLst/>
          </a:prstGeom>
        </p:spPr>
      </p:pic>
      <p:pic>
        <p:nvPicPr>
          <p:cNvPr id="24" name="AA645D81-5FB5-48EA-BF78-986D987CF5F2">
            <a:extLst>
              <a:ext uri="{FF2B5EF4-FFF2-40B4-BE49-F238E27FC236}">
                <a16:creationId xmlns:a16="http://schemas.microsoft.com/office/drawing/2014/main" id="{2E982A46-571A-4A13-8278-F8F4DF65F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5" t="12576" r="12671" b="24613"/>
          <a:stretch/>
        </p:blipFill>
        <p:spPr bwMode="auto">
          <a:xfrm rot="10800000">
            <a:off x="9785548" y="1252696"/>
            <a:ext cx="2134424" cy="2202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249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DE734-0345-4486-8F94-73AC38117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7" y="132080"/>
            <a:ext cx="11524584" cy="5588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0" dirty="0">
                <a:latin typeface="Meiryo UI" panose="020B0604030504040204" pitchFamily="34" charset="-128"/>
                <a:ea typeface="Meiryo UI" panose="020B0604030504040204" pitchFamily="34" charset="-128"/>
              </a:rPr>
              <a:t>Lot </a:t>
            </a:r>
            <a:r>
              <a:rPr lang="en-IN" sz="2200" dirty="0"/>
              <a:t>Traceability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F055B-D7C3-4213-A718-B4787D8D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0B0F04-6028-44DF-843F-7A5A6A8CAFE6}"/>
              </a:ext>
            </a:extLst>
          </p:cNvPr>
          <p:cNvSpPr/>
          <p:nvPr/>
        </p:nvSpPr>
        <p:spPr>
          <a:xfrm>
            <a:off x="0" y="6343798"/>
            <a:ext cx="12192000" cy="478577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IN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Observed No Change point on Suspected Batch 11035201 made on between 19</a:t>
            </a:r>
            <a:r>
              <a:rPr kumimoji="1" lang="en-IN" b="1" baseline="30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th</a:t>
            </a:r>
            <a:r>
              <a:rPr kumimoji="1" lang="en-IN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Jan to 20</a:t>
            </a:r>
            <a:r>
              <a:rPr kumimoji="1" lang="en-IN" b="1" baseline="30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th</a:t>
            </a:r>
            <a:r>
              <a:rPr kumimoji="1" lang="en-IN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Jan 22</a:t>
            </a:r>
          </a:p>
        </p:txBody>
      </p:sp>
      <p:graphicFrame>
        <p:nvGraphicFramePr>
          <p:cNvPr id="51" name="Object 50">
            <a:extLst>
              <a:ext uri="{FF2B5EF4-FFF2-40B4-BE49-F238E27FC236}">
                <a16:creationId xmlns:a16="http://schemas.microsoft.com/office/drawing/2014/main" id="{7281E7B5-C542-4A1D-B92A-2B35BD7E97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191648"/>
              </p:ext>
            </p:extLst>
          </p:nvPr>
        </p:nvGraphicFramePr>
        <p:xfrm>
          <a:off x="222290" y="654899"/>
          <a:ext cx="11712535" cy="5688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5" name="Worksheet" r:id="rId3" imgW="15163890" imgH="8858075" progId="Excel.Sheet.12">
                  <p:embed/>
                </p:oleObj>
              </mc:Choice>
              <mc:Fallback>
                <p:oleObj name="Worksheet" r:id="rId3" imgW="15163890" imgH="885807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290" y="654899"/>
                        <a:ext cx="11712535" cy="5688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1458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F23CA367-373D-465F-AAC8-6FA9569C24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3021" y="3528443"/>
            <a:ext cx="4282828" cy="2732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BCF69F-5F9D-4E81-AE43-4ADDE9B81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7" y="132080"/>
            <a:ext cx="11950922" cy="5588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0" i="0" u="none" strike="noStrike" dirty="0"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Process </a:t>
            </a:r>
            <a:r>
              <a:rPr lang="en-US" sz="2200" b="0" dirty="0">
                <a:latin typeface="Meiryo UI" panose="020B0604030504040204" pitchFamily="34" charset="-128"/>
                <a:ea typeface="Meiryo UI" panose="020B0604030504040204" pitchFamily="34" charset="-128"/>
              </a:rPr>
              <a:t>Flow</a:t>
            </a:r>
            <a:endParaRPr lang="en-IN" sz="2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99B91-5431-4D37-8D31-FA4D7F5BA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52EC19-C413-4CE9-871F-F751AFC23F4D}"/>
              </a:ext>
            </a:extLst>
          </p:cNvPr>
          <p:cNvSpPr/>
          <p:nvPr/>
        </p:nvSpPr>
        <p:spPr>
          <a:xfrm>
            <a:off x="880909" y="1429907"/>
            <a:ext cx="1088571" cy="558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200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Receiving Inspection</a:t>
            </a:r>
            <a:endParaRPr kumimoji="1" lang="en-IN" sz="1200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60C299-20BE-4D43-82E4-7810240D198A}"/>
              </a:ext>
            </a:extLst>
          </p:cNvPr>
          <p:cNvSpPr/>
          <p:nvPr/>
        </p:nvSpPr>
        <p:spPr>
          <a:xfrm>
            <a:off x="2165423" y="1429907"/>
            <a:ext cx="1088571" cy="558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Centering and Facing</a:t>
            </a:r>
            <a:endParaRPr kumimoji="1" lang="en-IN" sz="14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168475F-FF74-4890-92A6-ABC3DA43729D}"/>
              </a:ext>
            </a:extLst>
          </p:cNvPr>
          <p:cNvSpPr/>
          <p:nvPr/>
        </p:nvSpPr>
        <p:spPr>
          <a:xfrm>
            <a:off x="1969479" y="1550397"/>
            <a:ext cx="180000" cy="317820"/>
          </a:xfrm>
          <a:prstGeom prst="rightArrow">
            <a:avLst/>
          </a:prstGeom>
          <a:solidFill>
            <a:srgbClr val="59595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26DAEBB-FC54-424A-8938-0A0E3C2E1D1C}"/>
              </a:ext>
            </a:extLst>
          </p:cNvPr>
          <p:cNvSpPr/>
          <p:nvPr/>
        </p:nvSpPr>
        <p:spPr>
          <a:xfrm>
            <a:off x="3253993" y="1550397"/>
            <a:ext cx="180000" cy="317820"/>
          </a:xfrm>
          <a:prstGeom prst="rightArrow">
            <a:avLst/>
          </a:prstGeom>
          <a:solidFill>
            <a:srgbClr val="59595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21E687-4747-4E91-B946-A99D49673886}"/>
              </a:ext>
            </a:extLst>
          </p:cNvPr>
          <p:cNvSpPr/>
          <p:nvPr/>
        </p:nvSpPr>
        <p:spPr>
          <a:xfrm>
            <a:off x="3449937" y="1429907"/>
            <a:ext cx="1088571" cy="558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200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Turning 1</a:t>
            </a:r>
            <a:endParaRPr kumimoji="1" lang="en-IN" sz="1200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EA483C1-C479-4918-8FE4-E6B4C94FA2E3}"/>
              </a:ext>
            </a:extLst>
          </p:cNvPr>
          <p:cNvSpPr/>
          <p:nvPr/>
        </p:nvSpPr>
        <p:spPr>
          <a:xfrm>
            <a:off x="4554450" y="1550397"/>
            <a:ext cx="180000" cy="317820"/>
          </a:xfrm>
          <a:prstGeom prst="rightArrow">
            <a:avLst/>
          </a:prstGeom>
          <a:solidFill>
            <a:srgbClr val="59595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FB8F6D2-D1B8-40AA-A1A1-879A4D76CE75}"/>
              </a:ext>
            </a:extLst>
          </p:cNvPr>
          <p:cNvSpPr/>
          <p:nvPr/>
        </p:nvSpPr>
        <p:spPr>
          <a:xfrm>
            <a:off x="4734451" y="1429907"/>
            <a:ext cx="1088571" cy="558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200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Turning 2</a:t>
            </a:r>
            <a:endParaRPr kumimoji="1" lang="en-IN" sz="1200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A936C0-CDA3-4F00-AA47-30074167804F}"/>
              </a:ext>
            </a:extLst>
          </p:cNvPr>
          <p:cNvSpPr/>
          <p:nvPr/>
        </p:nvSpPr>
        <p:spPr>
          <a:xfrm>
            <a:off x="5823021" y="1550397"/>
            <a:ext cx="180000" cy="317820"/>
          </a:xfrm>
          <a:prstGeom prst="rightArrow">
            <a:avLst/>
          </a:prstGeom>
          <a:solidFill>
            <a:srgbClr val="59595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C449B6-122E-4858-879D-A8D9AF4A3400}"/>
              </a:ext>
            </a:extLst>
          </p:cNvPr>
          <p:cNvSpPr/>
          <p:nvPr/>
        </p:nvSpPr>
        <p:spPr>
          <a:xfrm>
            <a:off x="6003022" y="1429907"/>
            <a:ext cx="1088571" cy="558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200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Drilling Reaming &amp; Tapping</a:t>
            </a:r>
            <a:endParaRPr kumimoji="1" lang="en-IN" sz="1200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83E0885-24A2-4A0F-95C4-AA692AA5951A}"/>
              </a:ext>
            </a:extLst>
          </p:cNvPr>
          <p:cNvSpPr/>
          <p:nvPr/>
        </p:nvSpPr>
        <p:spPr>
          <a:xfrm>
            <a:off x="7093021" y="1550397"/>
            <a:ext cx="180000" cy="317820"/>
          </a:xfrm>
          <a:prstGeom prst="rightArrow">
            <a:avLst/>
          </a:prstGeom>
          <a:solidFill>
            <a:srgbClr val="59595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1F3B03-E4D1-4414-8376-A7CED4DB9F3C}"/>
              </a:ext>
            </a:extLst>
          </p:cNvPr>
          <p:cNvSpPr/>
          <p:nvPr/>
        </p:nvSpPr>
        <p:spPr>
          <a:xfrm>
            <a:off x="7273022" y="1429907"/>
            <a:ext cx="1088571" cy="558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200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Keyway Milling</a:t>
            </a:r>
            <a:endParaRPr kumimoji="1" lang="en-IN" sz="1200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0631154-EABE-4BEF-AB9C-6D42AE4ED11F}"/>
              </a:ext>
            </a:extLst>
          </p:cNvPr>
          <p:cNvSpPr/>
          <p:nvPr/>
        </p:nvSpPr>
        <p:spPr>
          <a:xfrm>
            <a:off x="8361593" y="1550397"/>
            <a:ext cx="180000" cy="317820"/>
          </a:xfrm>
          <a:prstGeom prst="rightArrow">
            <a:avLst/>
          </a:prstGeom>
          <a:solidFill>
            <a:srgbClr val="59595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BB6D380-657C-44C1-8B1B-1B7D4D446759}"/>
              </a:ext>
            </a:extLst>
          </p:cNvPr>
          <p:cNvSpPr/>
          <p:nvPr/>
        </p:nvSpPr>
        <p:spPr>
          <a:xfrm>
            <a:off x="8541593" y="1443033"/>
            <a:ext cx="1088571" cy="558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200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Cam Milling</a:t>
            </a:r>
            <a:endParaRPr kumimoji="1" lang="en-IN" sz="1200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888B588-5042-4932-9990-7DDD9AD04388}"/>
              </a:ext>
            </a:extLst>
          </p:cNvPr>
          <p:cNvSpPr/>
          <p:nvPr/>
        </p:nvSpPr>
        <p:spPr>
          <a:xfrm>
            <a:off x="9632038" y="1550397"/>
            <a:ext cx="180000" cy="317820"/>
          </a:xfrm>
          <a:prstGeom prst="rightArrow">
            <a:avLst/>
          </a:prstGeom>
          <a:solidFill>
            <a:srgbClr val="59595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953257-71D6-44BC-A527-03C9C49A72B2}"/>
              </a:ext>
            </a:extLst>
          </p:cNvPr>
          <p:cNvSpPr/>
          <p:nvPr/>
        </p:nvSpPr>
        <p:spPr>
          <a:xfrm>
            <a:off x="9812039" y="1443033"/>
            <a:ext cx="1088571" cy="558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200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Induction Hardening &amp; Tempering</a:t>
            </a:r>
            <a:endParaRPr kumimoji="1" lang="en-IN" sz="1200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3655CCF-2D0D-4C9F-B60E-0DD3248C17E6}"/>
              </a:ext>
            </a:extLst>
          </p:cNvPr>
          <p:cNvSpPr/>
          <p:nvPr/>
        </p:nvSpPr>
        <p:spPr>
          <a:xfrm>
            <a:off x="10888417" y="1532947"/>
            <a:ext cx="180000" cy="317820"/>
          </a:xfrm>
          <a:prstGeom prst="rightArrow">
            <a:avLst/>
          </a:prstGeom>
          <a:solidFill>
            <a:srgbClr val="59595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395DC89-5E08-4304-86D1-FAB4E1B408E7}"/>
              </a:ext>
            </a:extLst>
          </p:cNvPr>
          <p:cNvSpPr/>
          <p:nvPr/>
        </p:nvSpPr>
        <p:spPr>
          <a:xfrm>
            <a:off x="11068417" y="1425584"/>
            <a:ext cx="1088571" cy="558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200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Axis Grinding</a:t>
            </a:r>
            <a:endParaRPr kumimoji="1" lang="en-IN" sz="1200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C4D4784-BF7A-4901-86CE-EEDC7F11A82E}"/>
              </a:ext>
            </a:extLst>
          </p:cNvPr>
          <p:cNvSpPr/>
          <p:nvPr/>
        </p:nvSpPr>
        <p:spPr>
          <a:xfrm rot="5400000">
            <a:off x="11522701" y="1915475"/>
            <a:ext cx="180000" cy="317820"/>
          </a:xfrm>
          <a:prstGeom prst="rightArrow">
            <a:avLst/>
          </a:prstGeom>
          <a:solidFill>
            <a:srgbClr val="59595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BF405A2-47A4-4858-AB19-38071599D32F}"/>
              </a:ext>
            </a:extLst>
          </p:cNvPr>
          <p:cNvSpPr/>
          <p:nvPr/>
        </p:nvSpPr>
        <p:spPr>
          <a:xfrm>
            <a:off x="11068417" y="2184663"/>
            <a:ext cx="1088571" cy="558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200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Cam Grinding</a:t>
            </a:r>
            <a:endParaRPr kumimoji="1" lang="en-IN" sz="1200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366A856-11C1-4FD8-962C-DCB19FDEDDEE}"/>
              </a:ext>
            </a:extLst>
          </p:cNvPr>
          <p:cNvSpPr/>
          <p:nvPr/>
        </p:nvSpPr>
        <p:spPr>
          <a:xfrm flipH="1">
            <a:off x="10888417" y="2305153"/>
            <a:ext cx="180000" cy="317820"/>
          </a:xfrm>
          <a:prstGeom prst="rightArrow">
            <a:avLst/>
          </a:prstGeom>
          <a:solidFill>
            <a:srgbClr val="59595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E40BCC-D85F-4BE8-A3CC-9D2B82B3465C}"/>
              </a:ext>
            </a:extLst>
          </p:cNvPr>
          <p:cNvSpPr/>
          <p:nvPr/>
        </p:nvSpPr>
        <p:spPr>
          <a:xfrm>
            <a:off x="9812039" y="2184663"/>
            <a:ext cx="1088571" cy="558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200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Milling, Drilling &amp; Reaming</a:t>
            </a:r>
            <a:endParaRPr kumimoji="1" lang="en-IN" sz="1200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C4EF4F5-288E-482F-A979-A08E8F4BCD9B}"/>
              </a:ext>
            </a:extLst>
          </p:cNvPr>
          <p:cNvSpPr/>
          <p:nvPr/>
        </p:nvSpPr>
        <p:spPr>
          <a:xfrm flipH="1">
            <a:off x="9632038" y="2305153"/>
            <a:ext cx="180000" cy="317820"/>
          </a:xfrm>
          <a:prstGeom prst="rightArrow">
            <a:avLst/>
          </a:prstGeom>
          <a:solidFill>
            <a:srgbClr val="59595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7F6DE98-369C-4B41-ADD5-247E8095D73B}"/>
              </a:ext>
            </a:extLst>
          </p:cNvPr>
          <p:cNvSpPr/>
          <p:nvPr/>
        </p:nvSpPr>
        <p:spPr>
          <a:xfrm>
            <a:off x="8541593" y="2184663"/>
            <a:ext cx="1088571" cy="558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200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Buffing</a:t>
            </a:r>
            <a:endParaRPr kumimoji="1" lang="en-IN" sz="1200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AA79912-AC96-4145-A0C8-21F686AF7898}"/>
              </a:ext>
            </a:extLst>
          </p:cNvPr>
          <p:cNvSpPr/>
          <p:nvPr/>
        </p:nvSpPr>
        <p:spPr>
          <a:xfrm flipH="1">
            <a:off x="8361593" y="2315331"/>
            <a:ext cx="180000" cy="317820"/>
          </a:xfrm>
          <a:prstGeom prst="rightArrow">
            <a:avLst/>
          </a:prstGeom>
          <a:solidFill>
            <a:srgbClr val="59595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3A93659-A5E6-49B7-9F08-0747513E4F1A}"/>
              </a:ext>
            </a:extLst>
          </p:cNvPr>
          <p:cNvSpPr/>
          <p:nvPr/>
        </p:nvSpPr>
        <p:spPr>
          <a:xfrm>
            <a:off x="7273022" y="2194841"/>
            <a:ext cx="1088571" cy="558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200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Lapping</a:t>
            </a:r>
            <a:endParaRPr kumimoji="1" lang="en-IN" sz="1200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F7DE0E1-B66A-4896-9B34-C5BAEEDE8679}"/>
              </a:ext>
            </a:extLst>
          </p:cNvPr>
          <p:cNvSpPr/>
          <p:nvPr/>
        </p:nvSpPr>
        <p:spPr>
          <a:xfrm flipH="1">
            <a:off x="7093021" y="2315331"/>
            <a:ext cx="180000" cy="317820"/>
          </a:xfrm>
          <a:prstGeom prst="rightArrow">
            <a:avLst/>
          </a:prstGeom>
          <a:solidFill>
            <a:srgbClr val="59595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928AB5C-22D7-46C8-8C81-6568B8EE3B10}"/>
              </a:ext>
            </a:extLst>
          </p:cNvPr>
          <p:cNvSpPr/>
          <p:nvPr/>
        </p:nvSpPr>
        <p:spPr>
          <a:xfrm>
            <a:off x="880909" y="2847809"/>
            <a:ext cx="1088571" cy="558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200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Receiving Of Finished Part</a:t>
            </a:r>
            <a:endParaRPr kumimoji="1" lang="en-IN" sz="1200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CB20D45-D717-4518-8BAF-3A67FB02C3D3}"/>
              </a:ext>
            </a:extLst>
          </p:cNvPr>
          <p:cNvSpPr/>
          <p:nvPr/>
        </p:nvSpPr>
        <p:spPr>
          <a:xfrm>
            <a:off x="6003022" y="2184663"/>
            <a:ext cx="1088571" cy="558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200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Final Inspection</a:t>
            </a:r>
            <a:endParaRPr kumimoji="1" lang="en-IN" sz="1200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C3D9D7D-EA90-40D3-90F2-FAF6B87CDEFD}"/>
              </a:ext>
            </a:extLst>
          </p:cNvPr>
          <p:cNvSpPr/>
          <p:nvPr/>
        </p:nvSpPr>
        <p:spPr>
          <a:xfrm flipH="1">
            <a:off x="5823021" y="2324673"/>
            <a:ext cx="180000" cy="317820"/>
          </a:xfrm>
          <a:prstGeom prst="rightArrow">
            <a:avLst/>
          </a:prstGeom>
          <a:solidFill>
            <a:srgbClr val="595959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824CB2A-0EA2-4451-83E4-F75CDE426D6E}"/>
              </a:ext>
            </a:extLst>
          </p:cNvPr>
          <p:cNvSpPr/>
          <p:nvPr/>
        </p:nvSpPr>
        <p:spPr>
          <a:xfrm>
            <a:off x="4734451" y="2194003"/>
            <a:ext cx="1088571" cy="558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200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Part For Assembly</a:t>
            </a:r>
            <a:endParaRPr kumimoji="1" lang="en-IN" sz="1200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EDFDC019-F1AF-46BA-A5E5-1CDB83261D26}"/>
              </a:ext>
            </a:extLst>
          </p:cNvPr>
          <p:cNvSpPr/>
          <p:nvPr/>
        </p:nvSpPr>
        <p:spPr>
          <a:xfrm>
            <a:off x="1969479" y="2968299"/>
            <a:ext cx="180000" cy="31782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90DB16D-2F9E-4A97-9634-E7146A60A2A9}"/>
              </a:ext>
            </a:extLst>
          </p:cNvPr>
          <p:cNvSpPr/>
          <p:nvPr/>
        </p:nvSpPr>
        <p:spPr>
          <a:xfrm>
            <a:off x="2165423" y="2847809"/>
            <a:ext cx="1088571" cy="558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200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Child part Manual Assy</a:t>
            </a:r>
            <a:endParaRPr kumimoji="1" lang="en-IN" sz="1200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60ACC55-7230-4C84-94C1-F0D623BB3005}"/>
              </a:ext>
            </a:extLst>
          </p:cNvPr>
          <p:cNvSpPr/>
          <p:nvPr/>
        </p:nvSpPr>
        <p:spPr>
          <a:xfrm>
            <a:off x="3253993" y="2968299"/>
            <a:ext cx="180000" cy="31782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1477260-8B29-43BC-9116-84A4CF8213C2}"/>
              </a:ext>
            </a:extLst>
          </p:cNvPr>
          <p:cNvSpPr/>
          <p:nvPr/>
        </p:nvSpPr>
        <p:spPr>
          <a:xfrm>
            <a:off x="3449937" y="2847809"/>
            <a:ext cx="1088571" cy="558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051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Bearing Pressing &amp; Pin Dowel Assy</a:t>
            </a:r>
            <a:endParaRPr kumimoji="1" lang="en-IN" sz="1051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01E00EB8-1F4C-4F5E-ABD7-A84F5C91012F}"/>
              </a:ext>
            </a:extLst>
          </p:cNvPr>
          <p:cNvSpPr/>
          <p:nvPr/>
        </p:nvSpPr>
        <p:spPr>
          <a:xfrm>
            <a:off x="4554450" y="2968299"/>
            <a:ext cx="180000" cy="31782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D7F012F-AB63-4145-9EAE-2F1D1018CD44}"/>
              </a:ext>
            </a:extLst>
          </p:cNvPr>
          <p:cNvSpPr/>
          <p:nvPr/>
        </p:nvSpPr>
        <p:spPr>
          <a:xfrm>
            <a:off x="4734451" y="2847809"/>
            <a:ext cx="1088571" cy="558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051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Final Inspection</a:t>
            </a:r>
            <a:endParaRPr kumimoji="1" lang="en-IN" sz="1051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A4BC931-1E49-45EE-ABEC-AAF27C027425}"/>
              </a:ext>
            </a:extLst>
          </p:cNvPr>
          <p:cNvSpPr/>
          <p:nvPr/>
        </p:nvSpPr>
        <p:spPr>
          <a:xfrm>
            <a:off x="5823021" y="2982878"/>
            <a:ext cx="180000" cy="31782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7D9D74-DA73-4839-AB2C-56053378AAE0}"/>
              </a:ext>
            </a:extLst>
          </p:cNvPr>
          <p:cNvSpPr/>
          <p:nvPr/>
        </p:nvSpPr>
        <p:spPr>
          <a:xfrm>
            <a:off x="6003022" y="2862387"/>
            <a:ext cx="1088571" cy="558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051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Oil Application</a:t>
            </a:r>
            <a:endParaRPr kumimoji="1" lang="en-IN" sz="1051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BA5651E-0846-4601-A8EC-DD2DC23286AF}"/>
              </a:ext>
            </a:extLst>
          </p:cNvPr>
          <p:cNvSpPr/>
          <p:nvPr/>
        </p:nvSpPr>
        <p:spPr>
          <a:xfrm>
            <a:off x="1442747" y="2490199"/>
            <a:ext cx="3303896" cy="383094"/>
          </a:xfrm>
          <a:custGeom>
            <a:avLst/>
            <a:gdLst>
              <a:gd name="connsiteX0" fmla="*/ 3392556 w 3392556"/>
              <a:gd name="connsiteY0" fmla="*/ 0 h 675860"/>
              <a:gd name="connsiteX1" fmla="*/ 0 w 3392556"/>
              <a:gd name="connsiteY1" fmla="*/ 0 h 675860"/>
              <a:gd name="connsiteX2" fmla="*/ 0 w 3392556"/>
              <a:gd name="connsiteY2" fmla="*/ 675860 h 67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2556" h="675860">
                <a:moveTo>
                  <a:pt x="3392556" y="0"/>
                </a:moveTo>
                <a:lnTo>
                  <a:pt x="0" y="0"/>
                </a:lnTo>
                <a:lnTo>
                  <a:pt x="0" y="675860"/>
                </a:lnTo>
              </a:path>
            </a:pathLst>
          </a:custGeom>
          <a:noFill/>
          <a:ln w="3175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80268DC-1D4E-4CC2-9D53-AC7456B7E2B7}"/>
              </a:ext>
            </a:extLst>
          </p:cNvPr>
          <p:cNvSpPr/>
          <p:nvPr/>
        </p:nvSpPr>
        <p:spPr>
          <a:xfrm>
            <a:off x="163415" y="1443034"/>
            <a:ext cx="631211" cy="54135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Shaft Cam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2B842E3-0AFE-4358-94AE-B8C3EB731C1F}"/>
              </a:ext>
            </a:extLst>
          </p:cNvPr>
          <p:cNvSpPr/>
          <p:nvPr/>
        </p:nvSpPr>
        <p:spPr>
          <a:xfrm>
            <a:off x="130387" y="2749199"/>
            <a:ext cx="707379" cy="6719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Shaft</a:t>
            </a:r>
          </a:p>
          <a:p>
            <a:pPr algn="ctr"/>
            <a:r>
              <a:rPr kumimoji="1" lang="en-US" sz="11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Comp Cam</a:t>
            </a:r>
            <a:endParaRPr kumimoji="1" lang="en-IN" sz="11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4B63C3A-0171-410A-B219-1FDAEDF5BFC9}"/>
              </a:ext>
            </a:extLst>
          </p:cNvPr>
          <p:cNvSpPr/>
          <p:nvPr/>
        </p:nvSpPr>
        <p:spPr>
          <a:xfrm>
            <a:off x="2189234" y="947509"/>
            <a:ext cx="1154759" cy="28889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2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Occurrence</a:t>
            </a:r>
            <a:endParaRPr kumimoji="1" lang="en-IN" sz="1200" b="1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E62B91B-A94D-44E9-A0E5-ADD72ECBC262}"/>
              </a:ext>
            </a:extLst>
          </p:cNvPr>
          <p:cNvSpPr/>
          <p:nvPr/>
        </p:nvSpPr>
        <p:spPr>
          <a:xfrm>
            <a:off x="2113749" y="1160030"/>
            <a:ext cx="1154759" cy="283003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2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Outflow</a:t>
            </a:r>
            <a:endParaRPr kumimoji="1" lang="en-IN" sz="1200" b="1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F38AE93-B76A-403E-86D1-F6E431722D3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745" y="3856723"/>
            <a:ext cx="3125078" cy="2151322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2DD431A-E8BF-487D-B230-8DF38DA637FE}"/>
              </a:ext>
            </a:extLst>
          </p:cNvPr>
          <p:cNvCxnSpPr>
            <a:cxnSpLocks/>
          </p:cNvCxnSpPr>
          <p:nvPr/>
        </p:nvCxnSpPr>
        <p:spPr>
          <a:xfrm>
            <a:off x="923150" y="4586990"/>
            <a:ext cx="360892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4F59658-6330-45AF-A84D-207F428C277B}"/>
              </a:ext>
            </a:extLst>
          </p:cNvPr>
          <p:cNvSpPr txBox="1"/>
          <p:nvPr/>
        </p:nvSpPr>
        <p:spPr>
          <a:xfrm>
            <a:off x="252251" y="4377133"/>
            <a:ext cx="707379" cy="367565"/>
          </a:xfrm>
          <a:prstGeom prst="rect">
            <a:avLst/>
          </a:prstGeom>
          <a:noFill/>
          <a:ln>
            <a:noFill/>
          </a:ln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IN" sz="140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Facing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946810E-7F96-4623-95AA-45848449F7E3}"/>
              </a:ext>
            </a:extLst>
          </p:cNvPr>
          <p:cNvSpPr txBox="1"/>
          <p:nvPr/>
        </p:nvSpPr>
        <p:spPr>
          <a:xfrm>
            <a:off x="163078" y="4757735"/>
            <a:ext cx="916101" cy="367565"/>
          </a:xfrm>
          <a:prstGeom prst="rect">
            <a:avLst/>
          </a:prstGeom>
          <a:noFill/>
          <a:ln>
            <a:noFill/>
          </a:ln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IN" sz="1400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Centring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E516BA0-4A8B-4BB4-B1F9-CD0DD3DF4AF9}"/>
              </a:ext>
            </a:extLst>
          </p:cNvPr>
          <p:cNvSpPr txBox="1"/>
          <p:nvPr/>
        </p:nvSpPr>
        <p:spPr>
          <a:xfrm>
            <a:off x="4506129" y="4534640"/>
            <a:ext cx="707379" cy="367565"/>
          </a:xfrm>
          <a:prstGeom prst="rect">
            <a:avLst/>
          </a:prstGeom>
          <a:noFill/>
          <a:ln>
            <a:noFill/>
          </a:ln>
        </p:spPr>
        <p:txBody>
          <a:bodyPr wrap="square" lIns="54000" tIns="54000" rIns="54000" bIns="54000" rtlCol="0" anchor="ctr" anchorCtr="0">
            <a:noAutofit/>
          </a:bodyPr>
          <a:lstStyle>
            <a:defPPr>
              <a:defRPr lang="en-US"/>
            </a:defPPr>
            <a:lvl1pPr algn="ctr">
              <a:defRPr kumimoji="1" sz="140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IN" dirty="0"/>
              <a:t>Facing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84912D2-C936-4EAC-BD85-0881D0B690DA}"/>
              </a:ext>
            </a:extLst>
          </p:cNvPr>
          <p:cNvSpPr txBox="1"/>
          <p:nvPr/>
        </p:nvSpPr>
        <p:spPr>
          <a:xfrm>
            <a:off x="4459998" y="4770772"/>
            <a:ext cx="916101" cy="383237"/>
          </a:xfrm>
          <a:prstGeom prst="rect">
            <a:avLst/>
          </a:prstGeom>
          <a:noFill/>
          <a:ln>
            <a:noFill/>
          </a:ln>
        </p:spPr>
        <p:txBody>
          <a:bodyPr wrap="square" lIns="54000" tIns="54000" rIns="54000" bIns="54000" rtlCol="0" anchor="ctr" anchorCtr="0">
            <a:noAutofit/>
          </a:bodyPr>
          <a:lstStyle>
            <a:defPPr>
              <a:defRPr lang="en-US"/>
            </a:defPPr>
            <a:lvl1pPr algn="ctr">
              <a:defRPr kumimoji="1" sz="140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IN" dirty="0"/>
              <a:t>Centring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349C815-BDE6-4685-96F1-1097E93D47BB}"/>
              </a:ext>
            </a:extLst>
          </p:cNvPr>
          <p:cNvCxnSpPr/>
          <p:nvPr/>
        </p:nvCxnSpPr>
        <p:spPr>
          <a:xfrm>
            <a:off x="1284042" y="4510088"/>
            <a:ext cx="0" cy="2346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7794857-AA60-4B3F-B8B5-47CEF35F9E6E}"/>
              </a:ext>
            </a:extLst>
          </p:cNvPr>
          <p:cNvCxnSpPr/>
          <p:nvPr/>
        </p:nvCxnSpPr>
        <p:spPr>
          <a:xfrm>
            <a:off x="1284042" y="5138337"/>
            <a:ext cx="0" cy="2346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10E07D8-1B03-4D16-9B19-AA79DCBC8624}"/>
              </a:ext>
            </a:extLst>
          </p:cNvPr>
          <p:cNvSpPr/>
          <p:nvPr/>
        </p:nvSpPr>
        <p:spPr>
          <a:xfrm>
            <a:off x="1311503" y="4778186"/>
            <a:ext cx="409575" cy="327213"/>
          </a:xfrm>
          <a:custGeom>
            <a:avLst/>
            <a:gdLst>
              <a:gd name="connsiteX0" fmla="*/ 0 w 409575"/>
              <a:gd name="connsiteY0" fmla="*/ 0 h 342900"/>
              <a:gd name="connsiteX1" fmla="*/ 180975 w 409575"/>
              <a:gd name="connsiteY1" fmla="*/ 104775 h 342900"/>
              <a:gd name="connsiteX2" fmla="*/ 347662 w 409575"/>
              <a:gd name="connsiteY2" fmla="*/ 114300 h 342900"/>
              <a:gd name="connsiteX3" fmla="*/ 409575 w 409575"/>
              <a:gd name="connsiteY3" fmla="*/ 142875 h 342900"/>
              <a:gd name="connsiteX4" fmla="*/ 381000 w 409575"/>
              <a:gd name="connsiteY4" fmla="*/ 219075 h 342900"/>
              <a:gd name="connsiteX5" fmla="*/ 185737 w 409575"/>
              <a:gd name="connsiteY5" fmla="*/ 233363 h 342900"/>
              <a:gd name="connsiteX6" fmla="*/ 9525 w 409575"/>
              <a:gd name="connsiteY6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575" h="342900">
                <a:moveTo>
                  <a:pt x="0" y="0"/>
                </a:moveTo>
                <a:lnTo>
                  <a:pt x="180975" y="104775"/>
                </a:lnTo>
                <a:lnTo>
                  <a:pt x="347662" y="114300"/>
                </a:lnTo>
                <a:lnTo>
                  <a:pt x="409575" y="142875"/>
                </a:lnTo>
                <a:lnTo>
                  <a:pt x="381000" y="219075"/>
                </a:lnTo>
                <a:lnTo>
                  <a:pt x="185737" y="233363"/>
                </a:lnTo>
                <a:lnTo>
                  <a:pt x="9525" y="342900"/>
                </a:lnTo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65EA6432-E2D2-4584-B705-355E020418DA}"/>
              </a:ext>
            </a:extLst>
          </p:cNvPr>
          <p:cNvSpPr/>
          <p:nvPr/>
        </p:nvSpPr>
        <p:spPr>
          <a:xfrm>
            <a:off x="4151540" y="4686300"/>
            <a:ext cx="0" cy="133350"/>
          </a:xfrm>
          <a:custGeom>
            <a:avLst/>
            <a:gdLst>
              <a:gd name="connsiteX0" fmla="*/ 0 w 0"/>
              <a:gd name="connsiteY0" fmla="*/ 0 h 133350"/>
              <a:gd name="connsiteX1" fmla="*/ 0 w 0"/>
              <a:gd name="connsiteY1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33350">
                <a:moveTo>
                  <a:pt x="0" y="0"/>
                </a:moveTo>
                <a:lnTo>
                  <a:pt x="0" y="133350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2AC9752-D054-4B44-84AC-E29EA265DEE1}"/>
              </a:ext>
            </a:extLst>
          </p:cNvPr>
          <p:cNvSpPr/>
          <p:nvPr/>
        </p:nvSpPr>
        <p:spPr>
          <a:xfrm>
            <a:off x="4148365" y="5038724"/>
            <a:ext cx="0" cy="133350"/>
          </a:xfrm>
          <a:custGeom>
            <a:avLst/>
            <a:gdLst>
              <a:gd name="connsiteX0" fmla="*/ 0 w 0"/>
              <a:gd name="connsiteY0" fmla="*/ 0 h 133350"/>
              <a:gd name="connsiteX1" fmla="*/ 0 w 0"/>
              <a:gd name="connsiteY1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33350">
                <a:moveTo>
                  <a:pt x="0" y="0"/>
                </a:moveTo>
                <a:lnTo>
                  <a:pt x="0" y="133350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9C6B964-EBEF-4916-AF1B-B5055D40CCB9}"/>
              </a:ext>
            </a:extLst>
          </p:cNvPr>
          <p:cNvCxnSpPr>
            <a:cxnSpLocks/>
          </p:cNvCxnSpPr>
          <p:nvPr/>
        </p:nvCxnSpPr>
        <p:spPr>
          <a:xfrm flipH="1">
            <a:off x="4145237" y="4741183"/>
            <a:ext cx="360892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854EFEF-2BAA-4AD3-8F51-B73852ADFD04}"/>
              </a:ext>
            </a:extLst>
          </p:cNvPr>
          <p:cNvSpPr/>
          <p:nvPr/>
        </p:nvSpPr>
        <p:spPr>
          <a:xfrm>
            <a:off x="3957071" y="4852988"/>
            <a:ext cx="178594" cy="147637"/>
          </a:xfrm>
          <a:custGeom>
            <a:avLst/>
            <a:gdLst>
              <a:gd name="connsiteX0" fmla="*/ 178594 w 178594"/>
              <a:gd name="connsiteY0" fmla="*/ 147637 h 147637"/>
              <a:gd name="connsiteX1" fmla="*/ 130969 w 178594"/>
              <a:gd name="connsiteY1" fmla="*/ 107156 h 147637"/>
              <a:gd name="connsiteX2" fmla="*/ 0 w 178594"/>
              <a:gd name="connsiteY2" fmla="*/ 107156 h 147637"/>
              <a:gd name="connsiteX3" fmla="*/ 0 w 178594"/>
              <a:gd name="connsiteY3" fmla="*/ 45243 h 147637"/>
              <a:gd name="connsiteX4" fmla="*/ 114300 w 178594"/>
              <a:gd name="connsiteY4" fmla="*/ 45243 h 147637"/>
              <a:gd name="connsiteX5" fmla="*/ 159543 w 178594"/>
              <a:gd name="connsiteY5" fmla="*/ 0 h 14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594" h="147637">
                <a:moveTo>
                  <a:pt x="178594" y="147637"/>
                </a:moveTo>
                <a:lnTo>
                  <a:pt x="130969" y="107156"/>
                </a:lnTo>
                <a:lnTo>
                  <a:pt x="0" y="107156"/>
                </a:lnTo>
                <a:lnTo>
                  <a:pt x="0" y="45243"/>
                </a:lnTo>
                <a:lnTo>
                  <a:pt x="114300" y="45243"/>
                </a:lnTo>
                <a:lnTo>
                  <a:pt x="159543" y="0"/>
                </a:lnTo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755AA10-7986-4658-8744-2B1C3051B521}"/>
              </a:ext>
            </a:extLst>
          </p:cNvPr>
          <p:cNvCxnSpPr>
            <a:cxnSpLocks/>
          </p:cNvCxnSpPr>
          <p:nvPr/>
        </p:nvCxnSpPr>
        <p:spPr>
          <a:xfrm flipH="1">
            <a:off x="4099701" y="4958637"/>
            <a:ext cx="446064" cy="0"/>
          </a:xfrm>
          <a:prstGeom prst="straightConnector1">
            <a:avLst/>
          </a:prstGeom>
          <a:ln>
            <a:solidFill>
              <a:srgbClr val="0F2D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BE0437B-15E2-4E1C-9B7D-0546507B8231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1079179" y="4941518"/>
            <a:ext cx="364086" cy="0"/>
          </a:xfrm>
          <a:prstGeom prst="straightConnector1">
            <a:avLst/>
          </a:prstGeom>
          <a:ln>
            <a:solidFill>
              <a:srgbClr val="0F2D6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D93E9-0A9D-488E-B7E2-2B18B65C6C79}"/>
              </a:ext>
            </a:extLst>
          </p:cNvPr>
          <p:cNvSpPr/>
          <p:nvPr/>
        </p:nvSpPr>
        <p:spPr>
          <a:xfrm>
            <a:off x="163078" y="4473942"/>
            <a:ext cx="774212" cy="212358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351EB31-0E82-4825-9D4F-F119A0C3DC41}"/>
              </a:ext>
            </a:extLst>
          </p:cNvPr>
          <p:cNvSpPr/>
          <p:nvPr/>
        </p:nvSpPr>
        <p:spPr>
          <a:xfrm>
            <a:off x="7183021" y="3515532"/>
            <a:ext cx="1420615" cy="19525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IN" sz="12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Facing Tool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F8BBBF0-503F-419E-B2C9-87FE4A3AB240}"/>
              </a:ext>
            </a:extLst>
          </p:cNvPr>
          <p:cNvSpPr/>
          <p:nvPr/>
        </p:nvSpPr>
        <p:spPr>
          <a:xfrm>
            <a:off x="8624480" y="5381784"/>
            <a:ext cx="1420615" cy="19525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IN" sz="12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Cantering Tool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B65DAFC-B26B-4B6E-8021-B63AE31A155E}"/>
              </a:ext>
            </a:extLst>
          </p:cNvPr>
          <p:cNvSpPr/>
          <p:nvPr/>
        </p:nvSpPr>
        <p:spPr>
          <a:xfrm>
            <a:off x="8883455" y="3770132"/>
            <a:ext cx="1420615" cy="19525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IN" sz="12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Coolant Supply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DCEFD53-F6D1-46C7-9F11-097EFB893A20}"/>
              </a:ext>
            </a:extLst>
          </p:cNvPr>
          <p:cNvCxnSpPr>
            <a:cxnSpLocks/>
          </p:cNvCxnSpPr>
          <p:nvPr/>
        </p:nvCxnSpPr>
        <p:spPr>
          <a:xfrm flipH="1">
            <a:off x="6809874" y="3781086"/>
            <a:ext cx="737969" cy="555901"/>
          </a:xfrm>
          <a:prstGeom prst="straightConnector1">
            <a:avLst/>
          </a:prstGeom>
          <a:noFill/>
          <a:ln w="25400">
            <a:solidFill>
              <a:srgbClr val="0000FF"/>
            </a:solidFill>
            <a:headEnd type="stealth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E59E3E6-C9B1-46C2-84D0-2084C6FA13C6}"/>
              </a:ext>
            </a:extLst>
          </p:cNvPr>
          <p:cNvSpPr/>
          <p:nvPr/>
        </p:nvSpPr>
        <p:spPr>
          <a:xfrm>
            <a:off x="7273021" y="5621920"/>
            <a:ext cx="855052" cy="2004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IN" sz="12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Part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D150E33-0A7F-4D72-95A2-5618FBC5092E}"/>
              </a:ext>
            </a:extLst>
          </p:cNvPr>
          <p:cNvCxnSpPr>
            <a:cxnSpLocks/>
          </p:cNvCxnSpPr>
          <p:nvPr/>
        </p:nvCxnSpPr>
        <p:spPr>
          <a:xfrm flipV="1">
            <a:off x="9201041" y="3971078"/>
            <a:ext cx="366696" cy="599344"/>
          </a:xfrm>
          <a:prstGeom prst="straightConnector1">
            <a:avLst/>
          </a:prstGeom>
          <a:noFill/>
          <a:ln w="25400">
            <a:solidFill>
              <a:srgbClr val="0000FF"/>
            </a:solidFill>
            <a:headEnd type="stealt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F698E796-6245-4368-82E9-58368C4CFA3F}"/>
              </a:ext>
            </a:extLst>
          </p:cNvPr>
          <p:cNvSpPr/>
          <p:nvPr/>
        </p:nvSpPr>
        <p:spPr>
          <a:xfrm>
            <a:off x="0" y="6319001"/>
            <a:ext cx="12156988" cy="527124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IN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Suspected process is Centering &amp; Facing for Occurrence &amp; Outflow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15242E5D-E1ED-461E-BB1A-613E7307442D}"/>
              </a:ext>
            </a:extLst>
          </p:cNvPr>
          <p:cNvSpPr/>
          <p:nvPr/>
        </p:nvSpPr>
        <p:spPr>
          <a:xfrm>
            <a:off x="110691" y="584187"/>
            <a:ext cx="3826684" cy="323617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sz="1600" u="sng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Shaft Comp Cam Process Flow</a:t>
            </a:r>
            <a:endParaRPr kumimoji="1" lang="en-IN" sz="1600" u="sng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3C27D3E-4861-4E89-A82A-5873A71EF4E6}"/>
              </a:ext>
            </a:extLst>
          </p:cNvPr>
          <p:cNvCxnSpPr>
            <a:cxnSpLocks/>
          </p:cNvCxnSpPr>
          <p:nvPr/>
        </p:nvCxnSpPr>
        <p:spPr>
          <a:xfrm flipV="1">
            <a:off x="7532000" y="5179037"/>
            <a:ext cx="265881" cy="423570"/>
          </a:xfrm>
          <a:prstGeom prst="straightConnector1">
            <a:avLst/>
          </a:prstGeom>
          <a:noFill/>
          <a:ln w="25400">
            <a:solidFill>
              <a:srgbClr val="0000FF"/>
            </a:solidFill>
            <a:headEnd type="stealt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C1EF27B-F592-4035-A8BF-6645847F132D}"/>
              </a:ext>
            </a:extLst>
          </p:cNvPr>
          <p:cNvCxnSpPr>
            <a:cxnSpLocks/>
          </p:cNvCxnSpPr>
          <p:nvPr/>
        </p:nvCxnSpPr>
        <p:spPr>
          <a:xfrm flipV="1">
            <a:off x="8883455" y="5056163"/>
            <a:ext cx="384054" cy="358804"/>
          </a:xfrm>
          <a:prstGeom prst="straightConnector1">
            <a:avLst/>
          </a:prstGeom>
          <a:noFill/>
          <a:ln w="25400">
            <a:solidFill>
              <a:srgbClr val="0000FF"/>
            </a:solidFill>
            <a:headEnd type="stealth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59729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34586-85FA-46C3-AE98-5BD7816E7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7" y="132080"/>
            <a:ext cx="11132699" cy="5588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200" dirty="0"/>
              <a:t>Change point Record (4M) Occurrence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CC5FE2-285F-4F0C-9723-D66168A16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8C60B9-7F06-4352-89DC-E257D15FF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287806"/>
              </p:ext>
            </p:extLst>
          </p:nvPr>
        </p:nvGraphicFramePr>
        <p:xfrm>
          <a:off x="120539" y="676367"/>
          <a:ext cx="12009695" cy="3731305"/>
        </p:xfrm>
        <a:graphic>
          <a:graphicData uri="http://schemas.openxmlformats.org/drawingml/2006/table">
            <a:tbl>
              <a:tblPr firstRow="1" bandRow="1"/>
              <a:tblGrid>
                <a:gridCol w="1233248">
                  <a:extLst>
                    <a:ext uri="{9D8B030D-6E8A-4147-A177-3AD203B41FA5}">
                      <a16:colId xmlns:a16="http://schemas.microsoft.com/office/drawing/2014/main" val="3708796063"/>
                    </a:ext>
                  </a:extLst>
                </a:gridCol>
                <a:gridCol w="3384468">
                  <a:extLst>
                    <a:ext uri="{9D8B030D-6E8A-4147-A177-3AD203B41FA5}">
                      <a16:colId xmlns:a16="http://schemas.microsoft.com/office/drawing/2014/main" val="4194640280"/>
                    </a:ext>
                  </a:extLst>
                </a:gridCol>
                <a:gridCol w="4376716">
                  <a:extLst>
                    <a:ext uri="{9D8B030D-6E8A-4147-A177-3AD203B41FA5}">
                      <a16:colId xmlns:a16="http://schemas.microsoft.com/office/drawing/2014/main" val="932402767"/>
                    </a:ext>
                  </a:extLst>
                </a:gridCol>
                <a:gridCol w="2177143">
                  <a:extLst>
                    <a:ext uri="{9D8B030D-6E8A-4147-A177-3AD203B41FA5}">
                      <a16:colId xmlns:a16="http://schemas.microsoft.com/office/drawing/2014/main" val="1094271956"/>
                    </a:ext>
                  </a:extLst>
                </a:gridCol>
                <a:gridCol w="838120">
                  <a:extLst>
                    <a:ext uri="{9D8B030D-6E8A-4147-A177-3AD203B41FA5}">
                      <a16:colId xmlns:a16="http://schemas.microsoft.com/office/drawing/2014/main" val="2684913089"/>
                    </a:ext>
                  </a:extLst>
                </a:gridCol>
              </a:tblGrid>
              <a:tr h="241378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4M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PARAMETERS</a:t>
                      </a:r>
                      <a:r>
                        <a:rPr lang="en-IN" sz="1600" b="0" baseline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CHECKING METHOD</a:t>
                      </a:r>
                      <a:r>
                        <a:rPr lang="en-IN" sz="1600" b="0" baseline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ACTUAL 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STATUS 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625657"/>
                  </a:ext>
                </a:extLst>
              </a:tr>
              <a:tr h="865436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 (Man)</a:t>
                      </a:r>
                      <a:endParaRPr lang="en-IN" sz="14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Skilled Operator</a:t>
                      </a:r>
                      <a:r>
                        <a:rPr lang="en-IN" sz="14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at critical stations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Skill of inspector at Q check gate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baseline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Rule Adherence</a:t>
                      </a:r>
                      <a:endParaRPr lang="en-IN" sz="14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Attendance records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Manpower fixation sheet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Skill matrix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Judgement skills </a:t>
                      </a:r>
                      <a:endParaRPr lang="en-IN" sz="14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marR="0" lvl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IN" sz="1400" kern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No Change Point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⃝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582874"/>
                  </a:ext>
                </a:extLst>
              </a:tr>
              <a:tr h="1103872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 ( Machine )</a:t>
                      </a:r>
                      <a:endParaRPr lang="en-IN" sz="14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Change in Machine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Change in machine program</a:t>
                      </a:r>
                      <a:endParaRPr lang="en-IN" sz="1400" baseline="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Major breakdown /maintenance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baseline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Wear parts condition</a:t>
                      </a:r>
                      <a:endParaRPr lang="en-IN" sz="14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Maintenance records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All</a:t>
                      </a:r>
                      <a:r>
                        <a:rPr lang="en-IN" sz="14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Poke-yoke implementation &amp; controls of machine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Change point control/ Log book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baseline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Gemba verification</a:t>
                      </a:r>
                      <a:endParaRPr lang="en-IN" sz="14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marR="0" lvl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No Change point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⃝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346286"/>
                  </a:ext>
                </a:extLst>
              </a:tr>
              <a:tr h="1029342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 (Method</a:t>
                      </a:r>
                      <a:r>
                        <a:rPr lang="en-IN" sz="14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) </a:t>
                      </a:r>
                      <a:endParaRPr lang="en-IN" sz="14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Tool life Monitoring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Tool Life Control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Inspection Method insufficiency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PQCS revision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Work instructions</a:t>
                      </a:r>
                      <a:r>
                        <a:rPr lang="en-IN" sz="14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Rule root/procedure Vs Actual (By check sheet/record)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baseline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Gemba Verification</a:t>
                      </a:r>
                      <a:endParaRPr lang="en-IN" sz="14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marR="0" lvl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IN" sz="1400" kern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anose="020B0604020202020204" pitchFamily="34" charset="0"/>
                        </a:rPr>
                        <a:t>No Change Point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⃝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5342938"/>
                  </a:ext>
                </a:extLst>
              </a:tr>
              <a:tr h="451357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 (Material )</a:t>
                      </a:r>
                      <a:endParaRPr lang="en-IN" sz="14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As per PQCS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Change in Sub supplier</a:t>
                      </a:r>
                      <a:r>
                        <a:rPr lang="en-IN" sz="14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</a:t>
                      </a:r>
                      <a:endParaRPr lang="en-IN" sz="1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PQCS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Approved</a:t>
                      </a:r>
                      <a:r>
                        <a:rPr lang="en-IN" sz="14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sub supplier list </a:t>
                      </a:r>
                      <a:endParaRPr lang="en-IN" sz="14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marR="0" lvl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No</a:t>
                      </a:r>
                      <a:r>
                        <a:rPr lang="en-IN" sz="1400" baseline="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Change Point</a:t>
                      </a:r>
                      <a:endParaRPr lang="en-IN" sz="140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i="0" u="none" strike="noStrike" dirty="0">
                          <a:solidFill>
                            <a:srgbClr val="00B05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⃝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07538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91916C7-4A4C-4749-86E8-15DD07AEB7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87" y="4543182"/>
            <a:ext cx="3143070" cy="228646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F11BCA-1C31-43AB-B47A-DA1E974A29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1464" y="4557611"/>
            <a:ext cx="3543793" cy="22628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9A10E4-6C79-4ED3-AA22-7FCF8BE83E9A}"/>
              </a:ext>
            </a:extLst>
          </p:cNvPr>
          <p:cNvSpPr/>
          <p:nvPr/>
        </p:nvSpPr>
        <p:spPr>
          <a:xfrm>
            <a:off x="483187" y="4543182"/>
            <a:ext cx="2175388" cy="29007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IN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TPM Sheet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7ECE71-62FF-4764-B7AF-51A1A8F528FE}"/>
              </a:ext>
            </a:extLst>
          </p:cNvPr>
          <p:cNvSpPr/>
          <p:nvPr/>
        </p:nvSpPr>
        <p:spPr>
          <a:xfrm>
            <a:off x="3527048" y="4567966"/>
            <a:ext cx="2960796" cy="26529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IN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Change Point Record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447FC4-DC73-4604-BEAF-163F657DBBCC}"/>
              </a:ext>
            </a:extLst>
          </p:cNvPr>
          <p:cNvSpPr txBox="1"/>
          <p:nvPr/>
        </p:nvSpPr>
        <p:spPr>
          <a:xfrm>
            <a:off x="2499945" y="5711878"/>
            <a:ext cx="8101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i="0" u="none" strike="noStrike" dirty="0">
                <a:solidFill>
                  <a:srgbClr val="00B050"/>
                </a:solidFill>
                <a:effectLst/>
                <a:highlight>
                  <a:srgbClr val="00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7D7333-2A11-4457-AD0B-02CA1EFB73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3264" y="4543181"/>
            <a:ext cx="3373071" cy="228646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60AA67-D2D3-447C-B9EC-8DE43C79489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8542" y="4475938"/>
            <a:ext cx="3373071" cy="23820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66CA2EB-C7E7-41EC-BD1D-661BE502CB24}"/>
              </a:ext>
            </a:extLst>
          </p:cNvPr>
          <p:cNvSpPr/>
          <p:nvPr/>
        </p:nvSpPr>
        <p:spPr>
          <a:xfrm>
            <a:off x="8451412" y="4567966"/>
            <a:ext cx="2053652" cy="3235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IN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Hardness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0BA8CB-75B5-4B27-A5DE-2B23D1FF72B7}"/>
              </a:ext>
            </a:extLst>
          </p:cNvPr>
          <p:cNvSpPr txBox="1"/>
          <p:nvPr/>
        </p:nvSpPr>
        <p:spPr>
          <a:xfrm>
            <a:off x="6066540" y="5710902"/>
            <a:ext cx="8101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i="0" u="none" strike="noStrike" dirty="0">
                <a:solidFill>
                  <a:srgbClr val="00B050"/>
                </a:solidFill>
                <a:effectLst/>
                <a:highlight>
                  <a:srgbClr val="00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F367AD-52C9-4D23-8648-BEB25D78B7EC}"/>
              </a:ext>
            </a:extLst>
          </p:cNvPr>
          <p:cNvSpPr txBox="1"/>
          <p:nvPr/>
        </p:nvSpPr>
        <p:spPr>
          <a:xfrm>
            <a:off x="11320115" y="5710902"/>
            <a:ext cx="8101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77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i="0" u="none" strike="noStrike" dirty="0">
                <a:solidFill>
                  <a:srgbClr val="00B050"/>
                </a:solidFill>
                <a:effectLst/>
                <a:highlight>
                  <a:srgbClr val="00FF00"/>
                </a:highlight>
                <a:latin typeface="Meiryo" panose="020B0604030504040204" pitchFamily="34" charset="-128"/>
                <a:ea typeface="Meiryo" panose="020B0604030504040204" pitchFamily="34" charset="-128"/>
              </a:rPr>
              <a:t>⃝</a:t>
            </a:r>
          </a:p>
        </p:txBody>
      </p:sp>
    </p:spTree>
    <p:extLst>
      <p:ext uri="{BB962C8B-B14F-4D97-AF65-F5344CB8AC3E}">
        <p14:creationId xmlns:p14="http://schemas.microsoft.com/office/powerpoint/2010/main" val="2032532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0C3D51-E769-4C36-A219-D763FB663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3E02E2-EDB5-4976-A12A-CAEFF2F95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236759"/>
              </p:ext>
            </p:extLst>
          </p:nvPr>
        </p:nvGraphicFramePr>
        <p:xfrm>
          <a:off x="133239" y="872428"/>
          <a:ext cx="11941072" cy="4463203"/>
        </p:xfrm>
        <a:graphic>
          <a:graphicData uri="http://schemas.openxmlformats.org/drawingml/2006/table">
            <a:tbl>
              <a:tblPr firstRow="1" bandRow="1"/>
              <a:tblGrid>
                <a:gridCol w="767272">
                  <a:extLst>
                    <a:ext uri="{9D8B030D-6E8A-4147-A177-3AD203B41FA5}">
                      <a16:colId xmlns:a16="http://schemas.microsoft.com/office/drawing/2014/main" val="4252693581"/>
                    </a:ext>
                  </a:extLst>
                </a:gridCol>
                <a:gridCol w="1194799">
                  <a:extLst>
                    <a:ext uri="{9D8B030D-6E8A-4147-A177-3AD203B41FA5}">
                      <a16:colId xmlns:a16="http://schemas.microsoft.com/office/drawing/2014/main" val="1252446941"/>
                    </a:ext>
                  </a:extLst>
                </a:gridCol>
                <a:gridCol w="2199228">
                  <a:extLst>
                    <a:ext uri="{9D8B030D-6E8A-4147-A177-3AD203B41FA5}">
                      <a16:colId xmlns:a16="http://schemas.microsoft.com/office/drawing/2014/main" val="2409128566"/>
                    </a:ext>
                  </a:extLst>
                </a:gridCol>
                <a:gridCol w="3901680">
                  <a:extLst>
                    <a:ext uri="{9D8B030D-6E8A-4147-A177-3AD203B41FA5}">
                      <a16:colId xmlns:a16="http://schemas.microsoft.com/office/drawing/2014/main" val="2688958676"/>
                    </a:ext>
                  </a:extLst>
                </a:gridCol>
                <a:gridCol w="3002410">
                  <a:extLst>
                    <a:ext uri="{9D8B030D-6E8A-4147-A177-3AD203B41FA5}">
                      <a16:colId xmlns:a16="http://schemas.microsoft.com/office/drawing/2014/main" val="3144860496"/>
                    </a:ext>
                  </a:extLst>
                </a:gridCol>
                <a:gridCol w="875683">
                  <a:extLst>
                    <a:ext uri="{9D8B030D-6E8A-4147-A177-3AD203B41FA5}">
                      <a16:colId xmlns:a16="http://schemas.microsoft.com/office/drawing/2014/main" val="2791353721"/>
                    </a:ext>
                  </a:extLst>
                </a:gridCol>
              </a:tblGrid>
              <a:tr h="433858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SI NO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FACTOR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CONFIRMATION POINTS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itchFamily="34" charset="0"/>
                        </a:rPr>
                        <a:t>INSPECTION CRITERIA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itchFamily="34" charset="0"/>
                        </a:rPr>
                        <a:t>OBSERVATION / IMPROVEMENT POINTS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Arial" pitchFamily="34" charset="0"/>
                        </a:rPr>
                        <a:t>JUDGE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57730"/>
                  </a:ext>
                </a:extLst>
              </a:tr>
              <a:tr h="331605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MAN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kern="1200" dirty="0">
                          <a:solidFill>
                            <a:schemeClr val="dk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Skill Level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Observed As per requirement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Skill Level found OK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Aharoni" panose="02010803020104030203" pitchFamily="2" charset="-79"/>
                          <a:ea typeface="Meiryo" panose="020B0604030504040204" pitchFamily="34" charset="-128"/>
                          <a:cs typeface="Aharoni" panose="02010803020104030203" pitchFamily="2" charset="-79"/>
                        </a:rPr>
                        <a:t>○</a:t>
                      </a:r>
                      <a:endParaRPr lang="en-US" sz="1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281892"/>
                  </a:ext>
                </a:extLst>
              </a:tr>
              <a:tr h="753648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MACHINE 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Clamping Condition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Clamping Pressure </a:t>
                      </a:r>
                    </a:p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Spec 20-30kg/cm2</a:t>
                      </a:r>
                    </a:p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Verified the Equipment Check sheet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Act:27kg/cm2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haroni" panose="02010803020104030203" pitchFamily="2" charset="-79"/>
                          <a:ea typeface="Meiryo" panose="020B0604030504040204" pitchFamily="34" charset="-128"/>
                          <a:cs typeface="Aharoni" panose="02010803020104030203" pitchFamily="2" charset="-79"/>
                        </a:rPr>
                        <a:t>○</a:t>
                      </a:r>
                      <a:endParaRPr lang="en-US" sz="1400" dirty="0">
                        <a:highlight>
                          <a:srgbClr val="FF0000"/>
                        </a:highlight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33995"/>
                  </a:ext>
                </a:extLst>
              </a:tr>
              <a:tr h="4093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MACHINE 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Clamping Condition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Wear Parts should be in OK condition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 Clamp condition is OK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haroni" panose="02010803020104030203" pitchFamily="2" charset="-79"/>
                          <a:ea typeface="Meiryo" panose="020B0604030504040204" pitchFamily="34" charset="-128"/>
                          <a:cs typeface="Aharoni" panose="02010803020104030203" pitchFamily="2" charset="-79"/>
                        </a:rPr>
                        <a:t>○</a:t>
                      </a:r>
                      <a:endParaRPr lang="en-US" sz="1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679467"/>
                  </a:ext>
                </a:extLst>
              </a:tr>
              <a:tr h="542626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4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MACHINE 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Slide Movement Condition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 be smooth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There is no issue Mentioned, At present condition also OK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haroni" panose="02010803020104030203" pitchFamily="2" charset="-79"/>
                          <a:ea typeface="Meiryo" panose="020B0604030504040204" pitchFamily="34" charset="-128"/>
                          <a:cs typeface="Aharoni" panose="02010803020104030203" pitchFamily="2" charset="-79"/>
                        </a:rPr>
                        <a:t>○</a:t>
                      </a:r>
                      <a:endParaRPr lang="en-US" sz="1400" dirty="0">
                        <a:highlight>
                          <a:srgbClr val="FF0000"/>
                        </a:highlight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225785"/>
                  </a:ext>
                </a:extLst>
              </a:tr>
              <a:tr h="331605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5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MATERIAL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Material Hardness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Material Hardness to be as per Spec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Found OK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haroni" panose="02010803020104030203" pitchFamily="2" charset="-79"/>
                          <a:ea typeface="Meiryo" panose="020B0604030504040204" pitchFamily="34" charset="-128"/>
                          <a:cs typeface="Aharoni" panose="02010803020104030203" pitchFamily="2" charset="-79"/>
                        </a:rPr>
                        <a:t>○</a:t>
                      </a:r>
                      <a:endParaRPr lang="en-US" sz="1400" dirty="0">
                        <a:highlight>
                          <a:srgbClr val="FF0000"/>
                        </a:highlight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260859"/>
                  </a:ext>
                </a:extLst>
              </a:tr>
              <a:tr h="542626"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METHOD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 Condition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OK Inserts to be used, Turret condition to be OK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1450" indent="-171450" algn="l" defTabSz="91437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kumimoji="1" lang="en-US" sz="1400" kern="1200" dirty="0">
                          <a:solidFill>
                            <a:schemeClr val="dk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All Condition found OK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haroni" panose="02010803020104030203" pitchFamily="2" charset="-79"/>
                          <a:ea typeface="Meiryo" panose="020B0604030504040204" pitchFamily="34" charset="-128"/>
                          <a:cs typeface="Aharoni" panose="02010803020104030203" pitchFamily="2" charset="-79"/>
                        </a:rPr>
                        <a:t>○</a:t>
                      </a:r>
                      <a:endParaRPr lang="en-US" sz="1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823863"/>
                  </a:ext>
                </a:extLst>
              </a:tr>
              <a:tr h="9646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7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METHOD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 Life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 life to be as per Process Sheet (1200/edge)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Found OK,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rgbClr val="0000FF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Appearance-wise seem to be not OK, (Insert End time Roughness  in towards higher)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haroni" panose="02010803020104030203" pitchFamily="2" charset="-79"/>
                          <a:ea typeface="Meiryo" panose="020B0604030504040204" pitchFamily="34" charset="-128"/>
                          <a:cs typeface="Aharoni" panose="02010803020104030203" pitchFamily="2" charset="-79"/>
                        </a:rPr>
                        <a:t>○</a:t>
                      </a:r>
                      <a:endParaRPr lang="en-US" sz="1400" dirty="0"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55481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E52A0AD-5ACB-4237-A71D-63308D6D64FE}"/>
              </a:ext>
            </a:extLst>
          </p:cNvPr>
          <p:cNvSpPr/>
          <p:nvPr/>
        </p:nvSpPr>
        <p:spPr>
          <a:xfrm>
            <a:off x="0" y="6181634"/>
            <a:ext cx="12192000" cy="6763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BB27F14-A42E-4B27-AB0E-53B1F0997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776822"/>
              </p:ext>
            </p:extLst>
          </p:nvPr>
        </p:nvGraphicFramePr>
        <p:xfrm>
          <a:off x="120539" y="5638141"/>
          <a:ext cx="11950921" cy="1158232"/>
        </p:xfrm>
        <a:graphic>
          <a:graphicData uri="http://schemas.openxmlformats.org/drawingml/2006/table">
            <a:tbl>
              <a:tblPr/>
              <a:tblGrid>
                <a:gridCol w="2235760">
                  <a:extLst>
                    <a:ext uri="{9D8B030D-6E8A-4147-A177-3AD203B41FA5}">
                      <a16:colId xmlns:a16="http://schemas.microsoft.com/office/drawing/2014/main" val="4251454687"/>
                    </a:ext>
                  </a:extLst>
                </a:gridCol>
                <a:gridCol w="2308100">
                  <a:extLst>
                    <a:ext uri="{9D8B030D-6E8A-4147-A177-3AD203B41FA5}">
                      <a16:colId xmlns:a16="http://schemas.microsoft.com/office/drawing/2014/main" val="1155658832"/>
                    </a:ext>
                  </a:extLst>
                </a:gridCol>
                <a:gridCol w="2626693">
                  <a:extLst>
                    <a:ext uri="{9D8B030D-6E8A-4147-A177-3AD203B41FA5}">
                      <a16:colId xmlns:a16="http://schemas.microsoft.com/office/drawing/2014/main" val="3660101430"/>
                    </a:ext>
                  </a:extLst>
                </a:gridCol>
                <a:gridCol w="2390184">
                  <a:extLst>
                    <a:ext uri="{9D8B030D-6E8A-4147-A177-3AD203B41FA5}">
                      <a16:colId xmlns:a16="http://schemas.microsoft.com/office/drawing/2014/main" val="3466907906"/>
                    </a:ext>
                  </a:extLst>
                </a:gridCol>
                <a:gridCol w="2390184">
                  <a:extLst>
                    <a:ext uri="{9D8B030D-6E8A-4147-A177-3AD203B41FA5}">
                      <a16:colId xmlns:a16="http://schemas.microsoft.com/office/drawing/2014/main" val="979737609"/>
                    </a:ext>
                  </a:extLst>
                </a:gridCol>
              </a:tblGrid>
              <a:tr h="29526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Why 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Why 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Why 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Why 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Why 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755330"/>
                  </a:ext>
                </a:extLst>
              </a:tr>
              <a:tr h="7625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Surface roughness higher at Insert Life End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Insert Performance deteriorated at End life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Set parameters are inadequate to keep the surface roughness in Mean Level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Parameters freeze to the maximum to optimize the Cycle time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Optimized cycle time for line  balancing.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833110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A4E0F0-24B7-4D59-8F69-9B20488178C1}"/>
              </a:ext>
            </a:extLst>
          </p:cNvPr>
          <p:cNvSpPr/>
          <p:nvPr/>
        </p:nvSpPr>
        <p:spPr>
          <a:xfrm>
            <a:off x="35137" y="594834"/>
            <a:ext cx="1756470" cy="294849"/>
          </a:xfrm>
          <a:prstGeom prst="round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r>
              <a:rPr kumimoji="1" lang="en-US" sz="1600" u="sng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Factor Analysis</a:t>
            </a:r>
            <a:endParaRPr kumimoji="1" lang="en-IN" sz="1600" u="sng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DCD2731-1B13-42D4-ACDE-94D038EE5C27}"/>
              </a:ext>
            </a:extLst>
          </p:cNvPr>
          <p:cNvSpPr/>
          <p:nvPr/>
        </p:nvSpPr>
        <p:spPr>
          <a:xfrm>
            <a:off x="35137" y="5327379"/>
            <a:ext cx="2542268" cy="294849"/>
          </a:xfrm>
          <a:prstGeom prst="round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r>
              <a:rPr kumimoji="1" lang="en-US" sz="1600" u="sng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Occurrence-Why Why </a:t>
            </a:r>
            <a:endParaRPr kumimoji="1" lang="en-IN" sz="1600" u="sng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9C0BC1-A043-488C-8AFB-9B79C49D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7" y="132080"/>
            <a:ext cx="11132699" cy="5588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200" dirty="0"/>
              <a:t>Occurrence </a:t>
            </a:r>
            <a:r>
              <a:rPr lang="en-US" sz="2200" b="0" i="0" u="none" strike="noStrike" dirty="0"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Cause 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534717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6C850-8B6B-4013-8D76-388B2637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DD75461-1FAE-4CC2-A222-0E192FF881EB}"/>
              </a:ext>
            </a:extLst>
          </p:cNvPr>
          <p:cNvGraphicFramePr>
            <a:graphicFrameLocks/>
          </p:cNvGraphicFramePr>
          <p:nvPr/>
        </p:nvGraphicFramePr>
        <p:xfrm>
          <a:off x="161293" y="3766276"/>
          <a:ext cx="5961655" cy="2517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A7CA3B26-E52F-41A9-8879-67BCA178A2C9}"/>
              </a:ext>
            </a:extLst>
          </p:cNvPr>
          <p:cNvSpPr/>
          <p:nvPr/>
        </p:nvSpPr>
        <p:spPr>
          <a:xfrm>
            <a:off x="5479199" y="4294997"/>
            <a:ext cx="216000" cy="21600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3D39AED-BE40-4282-80EA-78A5F9C62843}"/>
              </a:ext>
            </a:extLst>
          </p:cNvPr>
          <p:cNvSpPr/>
          <p:nvPr/>
        </p:nvSpPr>
        <p:spPr>
          <a:xfrm>
            <a:off x="4692641" y="4201653"/>
            <a:ext cx="1163781" cy="1782910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96C0AAD-A4BA-40AE-A69E-CB5B2B7D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7" y="132080"/>
            <a:ext cx="11132699" cy="5588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200" dirty="0"/>
              <a:t>Occurrence </a:t>
            </a:r>
            <a:r>
              <a:rPr lang="en-US" sz="2200" b="0" i="0" u="none" strike="noStrike" dirty="0">
                <a:effectLst/>
                <a:latin typeface="Meiryo UI" panose="020B0604030504040204" pitchFamily="34" charset="-128"/>
                <a:ea typeface="Meiryo UI" panose="020B0604030504040204" pitchFamily="34" charset="-128"/>
              </a:rPr>
              <a:t>Cause-Simulation</a:t>
            </a:r>
            <a:endParaRPr lang="en-IN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5D376E-D88B-4BB3-94E5-ED7C7EB9D767}"/>
              </a:ext>
            </a:extLst>
          </p:cNvPr>
          <p:cNvSpPr txBox="1"/>
          <p:nvPr/>
        </p:nvSpPr>
        <p:spPr>
          <a:xfrm>
            <a:off x="4474960" y="4658796"/>
            <a:ext cx="1325398" cy="254464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r>
              <a:rPr kumimoji="1" 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11.39 Rz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5CC74B-409C-4A04-81D5-C382C46BFA32}"/>
              </a:ext>
            </a:extLst>
          </p:cNvPr>
          <p:cNvSpPr/>
          <p:nvPr/>
        </p:nvSpPr>
        <p:spPr>
          <a:xfrm>
            <a:off x="0" y="6332441"/>
            <a:ext cx="12191999" cy="527124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IN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Based on the life monitoring simulation surface finish actual observations are close to the limit.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A92B5-63FC-4467-9B4A-953B32EEB6A0}"/>
              </a:ext>
            </a:extLst>
          </p:cNvPr>
          <p:cNvSpPr txBox="1"/>
          <p:nvPr/>
        </p:nvSpPr>
        <p:spPr>
          <a:xfrm>
            <a:off x="6879771" y="4352263"/>
            <a:ext cx="2333690" cy="319854"/>
          </a:xfrm>
          <a:prstGeom prst="rect">
            <a:avLst/>
          </a:prstGeom>
          <a:noFill/>
        </p:spPr>
        <p:txBody>
          <a:bodyPr wrap="square" lIns="54000" tIns="54000" rIns="54000" bIns="54000" rtlCol="0" anchor="ctr" anchorCtr="0">
            <a:noAutofit/>
          </a:bodyPr>
          <a:lstStyle/>
          <a:p>
            <a:pPr algn="ctr"/>
            <a:endParaRPr kumimoji="1" 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04735E4-7BD2-4539-B8E8-1FC79A367AA2}"/>
              </a:ext>
            </a:extLst>
          </p:cNvPr>
          <p:cNvSpPr/>
          <p:nvPr/>
        </p:nvSpPr>
        <p:spPr>
          <a:xfrm>
            <a:off x="2870818" y="4863674"/>
            <a:ext cx="911585" cy="573609"/>
          </a:xfrm>
          <a:prstGeom prst="wedgeRectCallout">
            <a:avLst>
              <a:gd name="adj1" fmla="val 69909"/>
              <a:gd name="adj2" fmla="val -71882"/>
            </a:avLst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At 800life 10 Rz </a:t>
            </a:r>
            <a:endParaRPr kumimoji="1" lang="en-IN" sz="14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8F1CC754-0691-4205-924D-F09D53466FC4}"/>
              </a:ext>
            </a:extLst>
          </p:cNvPr>
          <p:cNvSpPr/>
          <p:nvPr/>
        </p:nvSpPr>
        <p:spPr>
          <a:xfrm>
            <a:off x="4555769" y="4913038"/>
            <a:ext cx="1163780" cy="577051"/>
          </a:xfrm>
          <a:prstGeom prst="wedgeRectCallout">
            <a:avLst>
              <a:gd name="adj1" fmla="val 80421"/>
              <a:gd name="adj2" fmla="val -86187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At Higher Side</a:t>
            </a:r>
            <a:endParaRPr kumimoji="1" lang="en-IN" sz="14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06AC7E-38F7-4F9F-B1A3-8F1C89845ADF}"/>
              </a:ext>
            </a:extLst>
          </p:cNvPr>
          <p:cNvCxnSpPr/>
          <p:nvPr/>
        </p:nvCxnSpPr>
        <p:spPr>
          <a:xfrm>
            <a:off x="4154646" y="4402997"/>
            <a:ext cx="0" cy="1374914"/>
          </a:xfrm>
          <a:prstGeom prst="line">
            <a:avLst/>
          </a:prstGeom>
          <a:ln w="19050">
            <a:solidFill>
              <a:srgbClr val="0000F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1E391F-9D4E-4B25-813E-AFF1D188D76E}"/>
              </a:ext>
            </a:extLst>
          </p:cNvPr>
          <p:cNvCxnSpPr/>
          <p:nvPr/>
        </p:nvCxnSpPr>
        <p:spPr>
          <a:xfrm>
            <a:off x="5610433" y="4335191"/>
            <a:ext cx="0" cy="1374914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80F86D00-36C0-4D9D-B337-B16E04426505}"/>
              </a:ext>
            </a:extLst>
          </p:cNvPr>
          <p:cNvGraphicFramePr>
            <a:graphicFrameLocks/>
          </p:cNvGraphicFramePr>
          <p:nvPr/>
        </p:nvGraphicFramePr>
        <p:xfrm>
          <a:off x="130387" y="685800"/>
          <a:ext cx="5961655" cy="2389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022DD24-4DCC-41F4-8D25-A28D69630709}"/>
              </a:ext>
            </a:extLst>
          </p:cNvPr>
          <p:cNvSpPr/>
          <p:nvPr/>
        </p:nvSpPr>
        <p:spPr>
          <a:xfrm>
            <a:off x="129631" y="3148601"/>
            <a:ext cx="5961655" cy="558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sz="1200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CYCLE TIME OPTIMISED CONSIDERING TOOL CHANGING TIME AND LINE BALANCING.</a:t>
            </a:r>
            <a:endParaRPr kumimoji="1" lang="en-IN" sz="1200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CDBB5067-1EFA-4084-83EC-BAC324ACC2BA}"/>
              </a:ext>
            </a:extLst>
          </p:cNvPr>
          <p:cNvSpPr/>
          <p:nvPr/>
        </p:nvSpPr>
        <p:spPr>
          <a:xfrm>
            <a:off x="644830" y="1165804"/>
            <a:ext cx="366466" cy="1663127"/>
          </a:xfrm>
          <a:prstGeom prst="wedgeRectCallout">
            <a:avLst>
              <a:gd name="adj1" fmla="val 52964"/>
              <a:gd name="adj2" fmla="val 69498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BBADDCF-5766-4C08-BE3E-2201152F1B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3485" y="1093628"/>
            <a:ext cx="2913063" cy="1651041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E945FEB-B15C-49BC-8266-B98D74A8E87E}"/>
              </a:ext>
            </a:extLst>
          </p:cNvPr>
          <p:cNvSpPr/>
          <p:nvPr/>
        </p:nvSpPr>
        <p:spPr>
          <a:xfrm>
            <a:off x="7565712" y="2202884"/>
            <a:ext cx="711200" cy="353686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endParaRPr kumimoji="1" lang="en-IN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D4ED555-9D38-4A42-9249-F29DDC139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373" y="1131037"/>
            <a:ext cx="1781175" cy="8763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1438050-3285-41D4-9559-635078593E36}"/>
              </a:ext>
            </a:extLst>
          </p:cNvPr>
          <p:cNvCxnSpPr>
            <a:cxnSpLocks/>
          </p:cNvCxnSpPr>
          <p:nvPr/>
        </p:nvCxnSpPr>
        <p:spPr>
          <a:xfrm flipV="1">
            <a:off x="8046616" y="1824503"/>
            <a:ext cx="230296" cy="448134"/>
          </a:xfrm>
          <a:prstGeom prst="straightConnector1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1AC47878-6C1A-4975-AF26-4DFC0C19F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931" y="2816797"/>
            <a:ext cx="2913063" cy="29089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2DE6825-051D-4E85-87F0-5F1B9209AB4A}"/>
              </a:ext>
            </a:extLst>
          </p:cNvPr>
          <p:cNvSpPr/>
          <p:nvPr/>
        </p:nvSpPr>
        <p:spPr>
          <a:xfrm>
            <a:off x="6168931" y="739433"/>
            <a:ext cx="2887617" cy="39160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lIns="54000" tIns="54000" rIns="54000" bIns="54000" rtlCol="0" anchor="ctr" anchorCtr="0">
            <a:noAutofit/>
          </a:bodyPr>
          <a:lstStyle/>
          <a:p>
            <a:r>
              <a:rPr kumimoji="1" lang="en-US" sz="1600" u="sng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Tool Life Set for the Line 6</a:t>
            </a:r>
            <a:endParaRPr kumimoji="1" lang="en-IN" sz="1600" u="sng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6B7FC44-76B5-415D-89CA-7BC47E729B1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9081" y="3165361"/>
            <a:ext cx="2886235" cy="31670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58C9CDA-62D3-4AAE-A71B-058C6D68FC80}"/>
              </a:ext>
            </a:extLst>
          </p:cNvPr>
          <p:cNvSpPr/>
          <p:nvPr/>
        </p:nvSpPr>
        <p:spPr>
          <a:xfrm>
            <a:off x="6245230" y="3194239"/>
            <a:ext cx="2811318" cy="67813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Part Surface roughness Report</a:t>
            </a:r>
            <a:endParaRPr kumimoji="1" lang="en-IN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691792F-FFC4-4BE4-8548-E136D74AFC78}"/>
              </a:ext>
            </a:extLst>
          </p:cNvPr>
          <p:cNvSpPr/>
          <p:nvPr/>
        </p:nvSpPr>
        <p:spPr>
          <a:xfrm>
            <a:off x="9321590" y="675849"/>
            <a:ext cx="2612689" cy="75721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algn="ctr"/>
            <a:r>
              <a:rPr kumimoji="1" lang="en-US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Cam Shaft surface image at end of the tool life</a:t>
            </a:r>
            <a:endParaRPr kumimoji="1" lang="en-IN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685CF0F-D448-4AFD-A290-44CC539AB3E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3110" y="1556043"/>
            <a:ext cx="2661169" cy="47281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115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0D6643-C1F9-458D-99C4-9FF0267C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805E-6D50-43BA-8D18-41ECB12575F8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10EFD1F-E548-40E8-89E4-37A3AF1D9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201114"/>
              </p:ext>
            </p:extLst>
          </p:nvPr>
        </p:nvGraphicFramePr>
        <p:xfrm>
          <a:off x="1" y="690880"/>
          <a:ext cx="12268534" cy="6167120"/>
        </p:xfrm>
        <a:graphic>
          <a:graphicData uri="http://schemas.openxmlformats.org/drawingml/2006/table">
            <a:tbl>
              <a:tblPr/>
              <a:tblGrid>
                <a:gridCol w="730349">
                  <a:extLst>
                    <a:ext uri="{9D8B030D-6E8A-4147-A177-3AD203B41FA5}">
                      <a16:colId xmlns:a16="http://schemas.microsoft.com/office/drawing/2014/main" val="3279540166"/>
                    </a:ext>
                  </a:extLst>
                </a:gridCol>
                <a:gridCol w="2303916">
                  <a:extLst>
                    <a:ext uri="{9D8B030D-6E8A-4147-A177-3AD203B41FA5}">
                      <a16:colId xmlns:a16="http://schemas.microsoft.com/office/drawing/2014/main" val="1737198137"/>
                    </a:ext>
                  </a:extLst>
                </a:gridCol>
                <a:gridCol w="4524019">
                  <a:extLst>
                    <a:ext uri="{9D8B030D-6E8A-4147-A177-3AD203B41FA5}">
                      <a16:colId xmlns:a16="http://schemas.microsoft.com/office/drawing/2014/main" val="3503397507"/>
                    </a:ext>
                  </a:extLst>
                </a:gridCol>
                <a:gridCol w="4710250">
                  <a:extLst>
                    <a:ext uri="{9D8B030D-6E8A-4147-A177-3AD203B41FA5}">
                      <a16:colId xmlns:a16="http://schemas.microsoft.com/office/drawing/2014/main" val="198410355"/>
                    </a:ext>
                  </a:extLst>
                </a:gridCol>
              </a:tblGrid>
              <a:tr h="27741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SL 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Parameter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MAP BLR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MAP BWL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962251"/>
                  </a:ext>
                </a:extLst>
              </a:tr>
              <a:tr h="3768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Cutter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SPL milling cutter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Cartridge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469518"/>
                  </a:ext>
                </a:extLst>
              </a:tr>
              <a:tr h="38897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Insert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SDHT1204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CCMW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434482"/>
                  </a:ext>
                </a:extLst>
              </a:tr>
              <a:tr h="32819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No of Insert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345508"/>
                  </a:ext>
                </a:extLst>
              </a:tr>
              <a:tr h="32819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Cutting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Thru Feed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Infeed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706990"/>
                  </a:ext>
                </a:extLst>
              </a:tr>
              <a:tr h="40113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Machine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SPM Infeed –CNC, Thru Feed-Hydraulic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SPM -Hydraulic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06181"/>
                  </a:ext>
                </a:extLst>
              </a:tr>
              <a:tr h="179900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Feed Mark Appearance and Roughness Report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345256"/>
                  </a:ext>
                </a:extLst>
              </a:tr>
              <a:tr h="165634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Tool Image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38836"/>
                  </a:ext>
                </a:extLst>
              </a:tr>
              <a:tr h="61103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Remarks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Drill depth &amp; Length control thru Offset- easy to maintain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More Skill based as no separate control available for drill depth &amp; Length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43378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E79AABD-8935-46E6-BEEE-8AA9793B8C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304"/>
          <a:stretch/>
        </p:blipFill>
        <p:spPr>
          <a:xfrm>
            <a:off x="7618526" y="2844021"/>
            <a:ext cx="1700974" cy="17011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394383-FF85-4213-8405-A3586A7814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3196711" y="2836510"/>
            <a:ext cx="1610201" cy="16091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E6E534-FD8D-49F3-BAC7-2EA590CD17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1" t="18014" b="24088"/>
          <a:stretch/>
        </p:blipFill>
        <p:spPr>
          <a:xfrm>
            <a:off x="9425305" y="2871717"/>
            <a:ext cx="1167485" cy="16256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72BADE-D249-4904-A1CA-35B5D649CA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8" t="-1732" r="19370" b="64653"/>
          <a:stretch/>
        </p:blipFill>
        <p:spPr>
          <a:xfrm rot="5400000">
            <a:off x="4604857" y="3094418"/>
            <a:ext cx="1610200" cy="10933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A9FF6B-ABCF-4582-B33B-8070CEB92C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76" t="19149" r="7247" b="11931"/>
          <a:stretch/>
        </p:blipFill>
        <p:spPr>
          <a:xfrm>
            <a:off x="10606306" y="2870820"/>
            <a:ext cx="1601211" cy="134504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2E0D569-8803-4409-87F3-3CCD73FBE39D}"/>
              </a:ext>
            </a:extLst>
          </p:cNvPr>
          <p:cNvGrpSpPr/>
          <p:nvPr/>
        </p:nvGrpSpPr>
        <p:grpSpPr>
          <a:xfrm>
            <a:off x="5956641" y="2852231"/>
            <a:ext cx="1609183" cy="1532439"/>
            <a:chOff x="5264079" y="2368693"/>
            <a:chExt cx="2756063" cy="28131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C4997EA-37B2-42E6-8E04-BEF98BD45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4079" y="2368693"/>
              <a:ext cx="2108813" cy="28131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86BB43E-C8DC-4274-94C9-B8CB5C38CA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80104" y="2948955"/>
              <a:ext cx="2540038" cy="65687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56F9FE-3A66-4927-B02A-DF03D452D68B}"/>
                </a:ext>
              </a:extLst>
            </p:cNvPr>
            <p:cNvSpPr txBox="1"/>
            <p:nvPr/>
          </p:nvSpPr>
          <p:spPr>
            <a:xfrm>
              <a:off x="5373324" y="2435118"/>
              <a:ext cx="2587851" cy="656871"/>
            </a:xfrm>
            <a:prstGeom prst="rect">
              <a:avLst/>
            </a:prstGeom>
            <a:noFill/>
          </p:spPr>
          <p:txBody>
            <a:bodyPr wrap="square" lIns="54000" tIns="54000" rIns="54000" bIns="54000" rtlCol="0" anchor="ctr" anchorCtr="0">
              <a:noAutofit/>
            </a:bodyPr>
            <a:lstStyle/>
            <a:p>
              <a:pPr algn="ctr"/>
              <a:r>
                <a:rPr kumimoji="1" lang="en-US" sz="1000" dirty="0">
                  <a:solidFill>
                    <a:srgbClr val="0000FF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Drawing Spec.12.5Rz</a:t>
              </a:r>
              <a:endParaRPr kumimoji="1" lang="en-IN" sz="1000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7040497-A03A-46C2-8034-E1A2F84410F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243838" y="4579489"/>
            <a:ext cx="1572817" cy="16660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DC8582-D1F6-42E7-9AEA-0D3C3208CD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7560" t="22271" r="9094" b="-1932"/>
          <a:stretch/>
        </p:blipFill>
        <p:spPr>
          <a:xfrm>
            <a:off x="7645646" y="4626110"/>
            <a:ext cx="1666053" cy="15728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6C8232-6137-4C4B-8490-34AC7E5A1CE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6552" t="11163" r="12516"/>
          <a:stretch/>
        </p:blipFill>
        <p:spPr>
          <a:xfrm>
            <a:off x="9563138" y="4653878"/>
            <a:ext cx="2644379" cy="13415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4D85E11-E67F-458F-AEB0-B8CFC28BAC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46126" y="4648196"/>
            <a:ext cx="1852815" cy="15094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552D3C29-F34C-447E-8AB5-67DB4CA5CB09}"/>
              </a:ext>
            </a:extLst>
          </p:cNvPr>
          <p:cNvSpPr txBox="1">
            <a:spLocks/>
          </p:cNvSpPr>
          <p:nvPr/>
        </p:nvSpPr>
        <p:spPr>
          <a:xfrm>
            <a:off x="130387" y="132080"/>
            <a:ext cx="9094893" cy="558800"/>
          </a:xfrm>
          <a:prstGeom prst="rect">
            <a:avLst/>
          </a:prstGeom>
        </p:spPr>
        <p:txBody>
          <a:bodyPr anchor="ctr" anchorCtr="0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kern="120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0" dirty="0"/>
              <a:t>Bawal Vs BLR Face Roughness Difference.</a:t>
            </a:r>
            <a:endParaRPr lang="en-IN" b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C5A6AD-A313-4000-89DB-85F54CB2DB1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894" y="3474667"/>
            <a:ext cx="984995" cy="971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7A4E6D-EDFD-4A04-B042-6FD6FEFDD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07812" y="3667433"/>
            <a:ext cx="955412" cy="9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4350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_thema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bg1">
              <a:lumMod val="75000"/>
            </a:schemeClr>
          </a:solidFill>
        </a:ln>
      </a:spPr>
      <a:bodyPr lIns="36000" tIns="36000" rIns="36000" bIns="36000" rtlCol="0" anchor="ctr" anchorCtr="0"/>
      <a:lstStyle>
        <a:defPPr algn="ctr">
          <a:defRPr kumimoji="1" b="1" dirty="0" smtClean="0">
            <a:solidFill>
              <a:prstClr val="black"/>
            </a:solidFill>
            <a:latin typeface="Meiryo UI" panose="020B0604030504040204" pitchFamily="50" charset="-128"/>
            <a:ea typeface="Meiryo UI" panose="020B0604030504040204" pitchFamily="50" charset="-128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54000" tIns="54000" rIns="54000" bIns="54000" rtlCol="0" anchor="ctr" anchorCtr="0">
        <a:noAutofit/>
      </a:bodyPr>
      <a:lstStyle>
        <a:defPPr algn="ctr">
          <a:defRPr kumimoji="1" sz="2400" dirty="0" smtClean="0">
            <a:latin typeface="Meiryo UI" panose="020B0604030504040204" pitchFamily="50" charset="-128"/>
            <a:ea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A74B75E7-CDF7-4386-93F8-C1E1BF90F6A7}" vid="{4C928F9F-EC7D-44AB-90B2-C25D0DE3668E}"/>
    </a:ext>
  </a:extLst>
</a:theme>
</file>

<file path=ppt/theme/theme2.xml><?xml version="1.0" encoding="utf-8"?>
<a:theme xmlns:a="http://schemas.openxmlformats.org/drawingml/2006/main" name="1_Default_thema">
  <a:themeElements>
    <a:clrScheme name="Custom 1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B2DDF2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bg1">
              <a:lumMod val="75000"/>
            </a:schemeClr>
          </a:solidFill>
        </a:ln>
      </a:spPr>
      <a:bodyPr lIns="36000" tIns="36000" rIns="36000" bIns="36000" rtlCol="0" anchor="ctr" anchorCtr="0"/>
      <a:lstStyle>
        <a:defPPr algn="ctr">
          <a:defRPr kumimoji="1" b="1" dirty="0" smtClean="0">
            <a:solidFill>
              <a:prstClr val="black"/>
            </a:solidFill>
            <a:latin typeface="Meiryo UI" panose="020B0604030504040204" pitchFamily="50" charset="-128"/>
            <a:ea typeface="Meiryo UI" panose="020B0604030504040204" pitchFamily="50" charset="-128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54000" tIns="54000" rIns="54000" bIns="54000" rtlCol="0" anchor="ctr" anchorCtr="0">
        <a:noAutofit/>
      </a:bodyPr>
      <a:lstStyle>
        <a:defPPr algn="ctr">
          <a:defRPr kumimoji="1" sz="2400" dirty="0" smtClean="0">
            <a:latin typeface="Meiryo UI" panose="020B0604030504040204" pitchFamily="50" charset="-128"/>
            <a:ea typeface="Meiryo UI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A74B75E7-CDF7-4386-93F8-C1E1BF90F6A7}" vid="{73925A89-9F94-45CE-AC62-BB6684AB691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D9910CC73D72419FFE17857183C4F6" ma:contentTypeVersion="12" ma:contentTypeDescription="Create a new document." ma:contentTypeScope="" ma:versionID="797eb4f7028d746e5667367562bec2cd">
  <xsd:schema xmlns:xsd="http://www.w3.org/2001/XMLSchema" xmlns:xs="http://www.w3.org/2001/XMLSchema" xmlns:p="http://schemas.microsoft.com/office/2006/metadata/properties" xmlns:ns3="7fc65020-2d5a-4e38-a7cf-905211df7fc0" xmlns:ns4="34177bec-3e56-49bf-9d92-ce94fba0907c" targetNamespace="http://schemas.microsoft.com/office/2006/metadata/properties" ma:root="true" ma:fieldsID="d67e4b739fec09dd3db88a81abebc5c7" ns3:_="" ns4:_="">
    <xsd:import namespace="7fc65020-2d5a-4e38-a7cf-905211df7fc0"/>
    <xsd:import namespace="34177bec-3e56-49bf-9d92-ce94fba0907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c65020-2d5a-4e38-a7cf-905211df7f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77bec-3e56-49bf-9d92-ce94fba0907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286FF5-4CF2-4138-B4E3-2AE85FC7BB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c65020-2d5a-4e38-a7cf-905211df7fc0"/>
    <ds:schemaRef ds:uri="34177bec-3e56-49bf-9d92-ce94fba090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62B5F9-D46A-4E2E-B14E-7BBE24A3B0A4}">
  <ds:schemaRefs>
    <ds:schemaRef ds:uri="7fc65020-2d5a-4e38-a7cf-905211df7fc0"/>
    <ds:schemaRef ds:uri="34177bec-3e56-49bf-9d92-ce94fba0907c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C571794-2AA9-42E7-BB1A-D9BAF9AAA0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4239</TotalTime>
  <Words>1992</Words>
  <Application>Microsoft Office PowerPoint</Application>
  <PresentationFormat>Widescreen</PresentationFormat>
  <Paragraphs>673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Malgun Gothic Semilight</vt:lpstr>
      <vt:lpstr>Meiryo</vt:lpstr>
      <vt:lpstr>Meiryo UI</vt:lpstr>
      <vt:lpstr>Yu Gothic UI</vt:lpstr>
      <vt:lpstr>Aharoni</vt:lpstr>
      <vt:lpstr>Arial</vt:lpstr>
      <vt:lpstr>Arial Unicode MS</vt:lpstr>
      <vt:lpstr>Calibri</vt:lpstr>
      <vt:lpstr>Meiryo UI  </vt:lpstr>
      <vt:lpstr>Tahoma</vt:lpstr>
      <vt:lpstr>Times New Roman</vt:lpstr>
      <vt:lpstr>Wingdings</vt:lpstr>
      <vt:lpstr>Default_thema</vt:lpstr>
      <vt:lpstr>1_Default_thema</vt:lpstr>
      <vt:lpstr>Worksheet</vt:lpstr>
      <vt:lpstr>PowerPoint Presentation</vt:lpstr>
      <vt:lpstr>Problem Description</vt:lpstr>
      <vt:lpstr>PowerPoint Presentation</vt:lpstr>
      <vt:lpstr>Lot Traceability</vt:lpstr>
      <vt:lpstr>Process Flow</vt:lpstr>
      <vt:lpstr>Change point Record (4M) Occurrence</vt:lpstr>
      <vt:lpstr>Occurrence Cause </vt:lpstr>
      <vt:lpstr>Occurrence Cause-Simulation</vt:lpstr>
      <vt:lpstr>PowerPoint Presentation</vt:lpstr>
      <vt:lpstr>Improvement action</vt:lpstr>
      <vt:lpstr>Outflow Cause </vt:lpstr>
      <vt:lpstr>Outflow Improvement 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 COUNTER ASSY C2 GEAR MISS</dc:title>
  <dc:creator>Anoop K</dc:creator>
  <cp:lastModifiedBy>Ujjal Mishra</cp:lastModifiedBy>
  <cp:revision>114</cp:revision>
  <cp:lastPrinted>2022-02-25T08:19:53Z</cp:lastPrinted>
  <dcterms:created xsi:type="dcterms:W3CDTF">2022-02-10T11:29:49Z</dcterms:created>
  <dcterms:modified xsi:type="dcterms:W3CDTF">2022-02-28T05:31:35Z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0x0101007CD9910CC73D72419FFE17857183C4F6</vt:lpwstr>
  </property>
</Properties>
</file>